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8"/>
  </p:notesMasterIdLst>
  <p:sldIdLst>
    <p:sldId id="256" r:id="rId5"/>
    <p:sldId id="258" r:id="rId6"/>
    <p:sldId id="290" r:id="rId7"/>
    <p:sldId id="291" r:id="rId8"/>
    <p:sldId id="266" r:id="rId9"/>
    <p:sldId id="267" r:id="rId10"/>
    <p:sldId id="277" r:id="rId11"/>
    <p:sldId id="278" r:id="rId12"/>
    <p:sldId id="280" r:id="rId13"/>
    <p:sldId id="279" r:id="rId14"/>
    <p:sldId id="281" r:id="rId15"/>
    <p:sldId id="259" r:id="rId16"/>
    <p:sldId id="276" r:id="rId17"/>
    <p:sldId id="268" r:id="rId18"/>
    <p:sldId id="272" r:id="rId19"/>
    <p:sldId id="282" r:id="rId20"/>
    <p:sldId id="283" r:id="rId21"/>
    <p:sldId id="285" r:id="rId22"/>
    <p:sldId id="286" r:id="rId23"/>
    <p:sldId id="275" r:id="rId24"/>
    <p:sldId id="270" r:id="rId25"/>
    <p:sldId id="265" r:id="rId26"/>
    <p:sldId id="273" r:id="rId27"/>
    <p:sldId id="289" r:id="rId28"/>
    <p:sldId id="287" r:id="rId29"/>
    <p:sldId id="263" r:id="rId30"/>
    <p:sldId id="292" r:id="rId31"/>
    <p:sldId id="293" r:id="rId32"/>
    <p:sldId id="294" r:id="rId33"/>
    <p:sldId id="2218" r:id="rId34"/>
    <p:sldId id="2219" r:id="rId35"/>
    <p:sldId id="2220" r:id="rId36"/>
    <p:sldId id="2221" r:id="rId37"/>
    <p:sldId id="2222" r:id="rId38"/>
    <p:sldId id="2237" r:id="rId39"/>
    <p:sldId id="2238" r:id="rId40"/>
    <p:sldId id="2239" r:id="rId41"/>
    <p:sldId id="2240" r:id="rId42"/>
    <p:sldId id="2241" r:id="rId43"/>
    <p:sldId id="2242" r:id="rId44"/>
    <p:sldId id="2243" r:id="rId45"/>
    <p:sldId id="2244" r:id="rId46"/>
    <p:sldId id="2245" r:id="rId47"/>
    <p:sldId id="2247" r:id="rId48"/>
    <p:sldId id="2248" r:id="rId49"/>
    <p:sldId id="2249" r:id="rId50"/>
    <p:sldId id="2250" r:id="rId51"/>
    <p:sldId id="2246" r:id="rId52"/>
    <p:sldId id="2251" r:id="rId53"/>
    <p:sldId id="2252" r:id="rId54"/>
    <p:sldId id="2253" r:id="rId55"/>
    <p:sldId id="2257" r:id="rId56"/>
    <p:sldId id="2259" r:id="rId57"/>
    <p:sldId id="2260" r:id="rId58"/>
    <p:sldId id="2254" r:id="rId59"/>
    <p:sldId id="2256" r:id="rId60"/>
    <p:sldId id="2255" r:id="rId61"/>
    <p:sldId id="2228" r:id="rId62"/>
    <p:sldId id="2231" r:id="rId63"/>
    <p:sldId id="2232" r:id="rId64"/>
    <p:sldId id="2234" r:id="rId65"/>
    <p:sldId id="2235" r:id="rId66"/>
    <p:sldId id="2258" r:id="rId67"/>
    <p:sldId id="2229" r:id="rId68"/>
    <p:sldId id="2225" r:id="rId69"/>
    <p:sldId id="2224" r:id="rId70"/>
    <p:sldId id="2226" r:id="rId71"/>
    <p:sldId id="2236" r:id="rId72"/>
    <p:sldId id="2261" r:id="rId73"/>
    <p:sldId id="2264" r:id="rId74"/>
    <p:sldId id="2265" r:id="rId75"/>
    <p:sldId id="2266" r:id="rId76"/>
    <p:sldId id="2262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mosaic Algorithm" id="{7FEFF0B5-3534-4F1E-A2ED-3291C3DA1539}">
          <p14:sldIdLst>
            <p14:sldId id="256"/>
            <p14:sldId id="258"/>
            <p14:sldId id="290"/>
            <p14:sldId id="291"/>
            <p14:sldId id="266"/>
            <p14:sldId id="267"/>
            <p14:sldId id="277"/>
            <p14:sldId id="278"/>
            <p14:sldId id="280"/>
            <p14:sldId id="279"/>
            <p14:sldId id="281"/>
            <p14:sldId id="259"/>
            <p14:sldId id="276"/>
            <p14:sldId id="268"/>
            <p14:sldId id="272"/>
            <p14:sldId id="282"/>
            <p14:sldId id="283"/>
            <p14:sldId id="285"/>
            <p14:sldId id="286"/>
            <p14:sldId id="275"/>
            <p14:sldId id="270"/>
            <p14:sldId id="265"/>
            <p14:sldId id="273"/>
            <p14:sldId id="289"/>
            <p14:sldId id="287"/>
            <p14:sldId id="263"/>
          </p14:sldIdLst>
        </p14:section>
        <p14:section name="Improve Algorithm" id="{300D54C9-C584-447D-B951-434141D81FE1}">
          <p14:sldIdLst>
            <p14:sldId id="292"/>
            <p14:sldId id="293"/>
            <p14:sldId id="294"/>
            <p14:sldId id="2218"/>
            <p14:sldId id="2219"/>
            <p14:sldId id="2220"/>
            <p14:sldId id="2221"/>
            <p14:sldId id="2222"/>
          </p14:sldIdLst>
        </p14:section>
        <p14:section name="Four Direction" id="{A5094A5C-2A0B-48D8-962C-5422D414ABB6}">
          <p14:sldIdLst>
            <p14:sldId id="2237"/>
            <p14:sldId id="2238"/>
            <p14:sldId id="2239"/>
            <p14:sldId id="2240"/>
            <p14:sldId id="2241"/>
            <p14:sldId id="2242"/>
            <p14:sldId id="2243"/>
            <p14:sldId id="2244"/>
            <p14:sldId id="2245"/>
            <p14:sldId id="2247"/>
            <p14:sldId id="2248"/>
            <p14:sldId id="2249"/>
            <p14:sldId id="2250"/>
            <p14:sldId id="2246"/>
          </p14:sldIdLst>
        </p14:section>
        <p14:section name="Debug FDRI" id="{A9031CE4-1526-4627-BD1E-79ED034E4997}">
          <p14:sldIdLst>
            <p14:sldId id="2251"/>
            <p14:sldId id="2252"/>
            <p14:sldId id="2253"/>
            <p14:sldId id="2257"/>
            <p14:sldId id="2259"/>
            <p14:sldId id="2260"/>
            <p14:sldId id="2254"/>
            <p14:sldId id="2256"/>
            <p14:sldId id="2255"/>
          </p14:sldIdLst>
        </p14:section>
        <p14:section name="Eight-Direction" id="{FDE07CE7-9FD6-4A47-A5A4-E11D0A8710F4}">
          <p14:sldIdLst>
            <p14:sldId id="2228"/>
            <p14:sldId id="2231"/>
            <p14:sldId id="2232"/>
            <p14:sldId id="2234"/>
            <p14:sldId id="2235"/>
            <p14:sldId id="2258"/>
            <p14:sldId id="2229"/>
            <p14:sldId id="2225"/>
            <p14:sldId id="2224"/>
            <p14:sldId id="2226"/>
            <p14:sldId id="2236"/>
            <p14:sldId id="2261"/>
            <p14:sldId id="2264"/>
            <p14:sldId id="2265"/>
            <p14:sldId id="2266"/>
            <p14:sldId id="2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7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88257" autoAdjust="0"/>
  </p:normalViewPr>
  <p:slideViewPr>
    <p:cSldViewPr snapToGrid="0">
      <p:cViewPr varScale="1">
        <p:scale>
          <a:sx n="66" d="100"/>
          <a:sy n="66" d="100"/>
        </p:scale>
        <p:origin x="2328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13:21:49.4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13:21:50.5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92BCD-D58E-48DC-B94A-D28F178DBC76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4FD6F-8BC9-4BD6-9ED7-4DA7C0A63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3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morning/afternoon everyone. </a:t>
            </a:r>
          </a:p>
          <a:p>
            <a:endParaRPr lang="en-US" dirty="0"/>
          </a:p>
          <a:p>
            <a:r>
              <a:rPr lang="en-US" dirty="0"/>
              <a:t>My name is Dinh Hoang Luan, and today I’ll be presenting a </a:t>
            </a:r>
            <a:r>
              <a:rPr lang="en-US" dirty="0" err="1"/>
              <a:t>demosaicking</a:t>
            </a:r>
            <a:r>
              <a:rPr lang="en-US" dirty="0"/>
              <a:t> technique called </a:t>
            </a:r>
            <a:r>
              <a:rPr lang="en-US" i="1" dirty="0"/>
              <a:t>Residual Interpolation</a:t>
            </a:r>
            <a:r>
              <a:rPr lang="en-US" dirty="0"/>
              <a:t> (RI)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18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</a:t>
            </a:r>
            <a:r>
              <a:rPr lang="en-US" b="1" dirty="0"/>
              <a:t>tentative estimate</a:t>
            </a:r>
            <a:r>
              <a:rPr lang="en-US" dirty="0"/>
              <a:t> is a </a:t>
            </a:r>
            <a:r>
              <a:rPr lang="en-US" b="1" dirty="0"/>
              <a:t>first guess</a:t>
            </a:r>
            <a:r>
              <a:rPr lang="en-US" dirty="0"/>
              <a:t>. It is not the final or exact result. It is used </a:t>
            </a:r>
            <a:r>
              <a:rPr lang="en-US" b="1" dirty="0"/>
              <a:t>to start the process</a:t>
            </a:r>
            <a:r>
              <a:rPr lang="en-US" dirty="0"/>
              <a:t>, and then improved later with more accurate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7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tentative estimate</a:t>
            </a:r>
            <a:r>
              <a:rPr lang="en-US" dirty="0"/>
              <a:t> is a </a:t>
            </a:r>
            <a:r>
              <a:rPr lang="en-US" b="1" dirty="0"/>
              <a:t>first guess</a:t>
            </a:r>
            <a:r>
              <a:rPr lang="en-US" dirty="0"/>
              <a:t>. It is not the final or exact result. It is used </a:t>
            </a:r>
            <a:r>
              <a:rPr lang="en-US" b="1" dirty="0"/>
              <a:t>to start the process</a:t>
            </a:r>
            <a:r>
              <a:rPr lang="en-US" dirty="0"/>
              <a:t>, and then improved later with more accurate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2025"/>
              </a:lnSpc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These gradients tell us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how fast the color difference is changing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 in each direction.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</a:p>
          <a:p>
            <a:pPr algn="l" rtl="0" fontAlgn="base">
              <a:lnSpc>
                <a:spcPts val="2025"/>
              </a:lnSpc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2025"/>
              </a:lnSpc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Large gradients indicate edge regions and suggest unreliable directions.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2025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Small gradients indicate smooth regions, which are more reliable for interpolation.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56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2025"/>
              </a:lnSpc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These gradients tell us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how fast the color difference is changing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 in each direction.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</a:p>
          <a:p>
            <a:pPr algn="l" rtl="0" fontAlgn="base">
              <a:lnSpc>
                <a:spcPts val="2025"/>
              </a:lnSpc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2025"/>
              </a:lnSpc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Large gradients indicate edge regions and suggest unreliable directions.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2025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Small gradients indicate smooth regions, which are more reliable for interpolation.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18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8EFF-5ED8-3148-7411-FF2418C8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B0033-B7BF-7189-EBBD-A0D37199F3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1B518-AE29-5B53-5D45-63895EABB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2025"/>
              </a:lnSpc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These gradients tell us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how fast the color difference is changing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 in each direction.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</a:p>
          <a:p>
            <a:pPr algn="l" rtl="0" fontAlgn="base">
              <a:lnSpc>
                <a:spcPts val="2025"/>
              </a:lnSpc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2025"/>
              </a:lnSpc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Large gradients indicate edge regions and suggest unreliable directions.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2025"/>
              </a:lnSpc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Small gradients indicate smooth regions, which are more reliable for interpolation.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50BA-B3FF-E508-F781-1ADB0BBA2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B31DA-3DB1-6D29-2EE5-3E206EBD6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DACE8-24EF-24E8-994E-8DB0768C5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AC10E-D959-1C2F-155A-14D31E49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2025"/>
              </a:lnSpc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These gradients tell us 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how fast the color difference is changing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 in each direction.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</a:p>
          <a:p>
            <a:pPr algn="l" rtl="0" fontAlgn="base">
              <a:lnSpc>
                <a:spcPts val="2025"/>
              </a:lnSpc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2025"/>
              </a:lnSpc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Large gradients indicate edge regions and suggest unreliable directions.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2025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Small gradients indicate smooth regions, which are more reliable for interpolation.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​</a:t>
            </a:r>
          </a:p>
          <a:p>
            <a:pPr algn="l" rtl="0" fontAlgn="base">
              <a:lnSpc>
                <a:spcPts val="2025"/>
              </a:lnSpc>
            </a:pPr>
            <a:endParaRPr lang="en-US" sz="1200" b="0" i="0" dirty="0">
              <a:solidFill>
                <a:srgbClr val="000000"/>
              </a:solidFill>
              <a:effectLst/>
              <a:latin typeface="Malgun Gothic" panose="020B0503020000020004" pitchFamily="34" charset="-127"/>
            </a:endParaRPr>
          </a:p>
          <a:p>
            <a:pPr algn="l" rtl="0" fontAlgn="base">
              <a:lnSpc>
                <a:spcPts val="2025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 = [11111]/5, is used for smoothing the directional color differences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7DD08-32A1-344C-BD59-3D47D34C2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84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determining all weights and gradients, we use them to compute a refined green channel, which serves as guidance for red and blue channel interpolation.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67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green channel is reconstructed, we apply the residual interpolation method to the red and blue channels using the green guide. The process is symmetric for both channels.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79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D492-C916-2B17-1939-59D0AFF7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0EEBE1-873B-EA21-B1E3-B7ACD2899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86DC52-822D-2405-F707-777B14DB9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morning/afternoon everyone. </a:t>
            </a:r>
          </a:p>
          <a:p>
            <a:endParaRPr lang="en-US" dirty="0"/>
          </a:p>
          <a:p>
            <a:r>
              <a:rPr lang="en-US" dirty="0"/>
              <a:t>My name is Dinh Hoang Luan, and today I’ll be presenting a </a:t>
            </a:r>
            <a:r>
              <a:rPr lang="en-US" dirty="0" err="1"/>
              <a:t>demosaicking</a:t>
            </a:r>
            <a:r>
              <a:rPr lang="en-US" dirty="0"/>
              <a:t> technique called </a:t>
            </a:r>
            <a:r>
              <a:rPr lang="en-US" i="1" dirty="0"/>
              <a:t>Residual Interpolation</a:t>
            </a:r>
            <a:r>
              <a:rPr lang="en-US" dirty="0"/>
              <a:t> (RI)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C6CB1-75C8-F9D3-08B7-A65AA315B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10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68D38-F858-0F45-551B-6DA9310DE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24A34B-E416-EA63-44E1-D4E1FB716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285BB-64D2-D670-3438-74678DA7A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green channel is reconstructed, we apply the residual interpolation method to the red and blue channels using the green guide. The process is symmetric for both channels.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054B7-4E7E-FEFD-1BC8-9AF875FED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90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Left shows the interpolation process of the R pixel values by using the color difference interpolation. After the G channel has been interpolated. Then, the color differences (R-G) are calculated </a:t>
            </a:r>
            <a:r>
              <a:rPr lang="en-US" b="1" dirty="0"/>
              <a:t>at the R pixels </a:t>
            </a:r>
            <a:r>
              <a:rPr lang="en-US" dirty="0"/>
              <a:t>and the color difference interpolation is performed. Finally, the G image is added to the interpolated color difference image to acquire the interpolated R image.</a:t>
            </a:r>
          </a:p>
          <a:p>
            <a:endParaRPr lang="en-US" dirty="0"/>
          </a:p>
          <a:p>
            <a:r>
              <a:rPr lang="en-US" dirty="0"/>
              <a:t>Fig Right shows the interpolation process of the R pixel values by using the proposed residual interpolation. After the G channel has been interpolated, which is the same as the color difference interpolation. Then, the method generate the tentative estimate of the R image (Rˇ) and calculate the residuals between the observed and the tentatively </a:t>
            </a:r>
            <a:r>
              <a:rPr lang="en-US" dirty="0" err="1"/>
              <a:t>esti</a:t>
            </a:r>
            <a:r>
              <a:rPr lang="en-US" dirty="0"/>
              <a:t>-mated R pixel values (R −Rˇ) at the R pixels. After that, we will interpolate the residuals instead of the color differences. Finally, </a:t>
            </a:r>
          </a:p>
          <a:p>
            <a:r>
              <a:rPr lang="en-US" dirty="0"/>
              <a:t>the tentative estimate of the R image is added to the interpolated residual image to acquire the interpolated R image.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tentative estimate</a:t>
            </a:r>
            <a:r>
              <a:rPr lang="en-US" dirty="0"/>
              <a:t> is a </a:t>
            </a:r>
            <a:r>
              <a:rPr lang="en-US" b="1" dirty="0"/>
              <a:t>first guess</a:t>
            </a:r>
            <a:r>
              <a:rPr lang="en-US" dirty="0"/>
              <a:t>. It is not the final or exact result. It is used </a:t>
            </a:r>
            <a:r>
              <a:rPr lang="en-US" b="1" dirty="0"/>
              <a:t>to start the process</a:t>
            </a:r>
            <a:r>
              <a:rPr lang="en-US" dirty="0"/>
              <a:t>, and then improved later with more accurate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65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AFBE-299A-D487-68C4-52FB61B0A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EDC0D-A956-74AA-355A-E449F80B3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AC3EFB-6BD3-5B16-3E21-8D63749C6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green channel is reconstructed, we apply the residual interpolation method to the red and blue channels using the green guide. The process is symmetric for both channels.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61A32-154B-98D0-1AE3-5B1A30C62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18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52EC8-94A1-57BF-3F4C-2B7F31308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A9F04D-B44D-9D08-EE89-77E81FF95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8007C-8101-A352-A52C-AC9C9FBF0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6FC22-B9ED-9160-E92F-FF2168C9E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69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5BE2F-3B5D-CC97-96AC-44C2127C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F3B1E-E4D1-A2DC-B57C-F11A36C8E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EB2D3-D680-E005-9662-F3973308B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proposed algorithm is based on the RI [18] and MLRI [19] algorithms. </a:t>
            </a:r>
          </a:p>
          <a:p>
            <a:endParaRPr lang="en-US" dirty="0"/>
          </a:p>
          <a:p>
            <a:r>
              <a:rPr lang="en-US" dirty="0"/>
              <a:t>The guided ﬁltering technique is exploited to calculate the residual data. The guided ﬁlter is a powerful edge-preserving ﬁlter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749CB-DA14-EF87-EE71-6701F9231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83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 interpolate R pixels at G pixel position, two-tap bilinear ﬁlter ([1/2 1/2]) is used.</a:t>
            </a:r>
          </a:p>
          <a:p>
            <a:r>
              <a:rPr lang="en-US" dirty="0"/>
              <a:t>1) input image qi (Green from </a:t>
            </a:r>
            <a:r>
              <a:rPr lang="en-US" dirty="0" err="1"/>
              <a:t>bayer</a:t>
            </a:r>
            <a:r>
              <a:rPr lang="en-US" dirty="0"/>
              <a:t>)</a:t>
            </a:r>
          </a:p>
          <a:p>
            <a:r>
              <a:rPr lang="en-US" dirty="0"/>
              <a:t>2) guidance image </a:t>
            </a:r>
            <a:r>
              <a:rPr lang="en-US" dirty="0" err="1"/>
              <a:t>Ii</a:t>
            </a:r>
            <a:r>
              <a:rPr lang="en-US" dirty="0"/>
              <a:t> (Interpolated Red).</a:t>
            </a:r>
          </a:p>
          <a:p>
            <a:r>
              <a:rPr lang="en-US" dirty="0"/>
              <a:t>3) input image qi (Lap) (Green from </a:t>
            </a:r>
            <a:r>
              <a:rPr lang="en-US" dirty="0" err="1"/>
              <a:t>bayer</a:t>
            </a:r>
            <a:r>
              <a:rPr lang="en-US" dirty="0"/>
              <a:t> multiply with Laplacian filter)</a:t>
            </a:r>
          </a:p>
          <a:p>
            <a:r>
              <a:rPr lang="en-US" dirty="0"/>
              <a:t>4) guidance image </a:t>
            </a:r>
            <a:r>
              <a:rPr lang="en-US" dirty="0" err="1"/>
              <a:t>Ii</a:t>
            </a:r>
            <a:r>
              <a:rPr lang="en-US" dirty="0"/>
              <a:t>(Lap) (Interpolated Red multiply with Laplacian filter).</a:t>
            </a:r>
          </a:p>
          <a:p>
            <a:r>
              <a:rPr lang="en-US" dirty="0"/>
              <a:t>5) |ω| is the number of pixels in </a:t>
            </a:r>
            <a:r>
              <a:rPr lang="el-GR" dirty="0"/>
              <a:t>ω</a:t>
            </a:r>
            <a:r>
              <a:rPr lang="en-US" dirty="0"/>
              <a:t>k </a:t>
            </a:r>
          </a:p>
          <a:p>
            <a:r>
              <a:rPr lang="en-US" dirty="0"/>
              <a:t>6) </a:t>
            </a:r>
            <a:r>
              <a:rPr lang="en-US" dirty="0" err="1"/>
              <a:t>μkLap</a:t>
            </a:r>
            <a:r>
              <a:rPr lang="en-US" dirty="0"/>
              <a:t> and (</a:t>
            </a:r>
            <a:r>
              <a:rPr lang="en-US" dirty="0" err="1"/>
              <a:t>σkLap</a:t>
            </a:r>
            <a:r>
              <a:rPr lang="en-US" dirty="0"/>
              <a:t>)2 are the mean and variance of </a:t>
            </a:r>
            <a:r>
              <a:rPr lang="en-US" dirty="0" err="1"/>
              <a:t>ILap</a:t>
            </a:r>
            <a:r>
              <a:rPr lang="en-US" dirty="0"/>
              <a:t> in </a:t>
            </a:r>
            <a:r>
              <a:rPr lang="en-US" dirty="0" err="1"/>
              <a:t>ωk</a:t>
            </a:r>
            <a:endParaRPr lang="en-US" dirty="0"/>
          </a:p>
          <a:p>
            <a:r>
              <a:rPr lang="en-US" dirty="0"/>
              <a:t>7) ¯</a:t>
            </a:r>
            <a:r>
              <a:rPr lang="en-US" dirty="0" err="1"/>
              <a:t>kLap</a:t>
            </a:r>
            <a:r>
              <a:rPr lang="en-US" dirty="0"/>
              <a:t> is the mean of </a:t>
            </a:r>
            <a:r>
              <a:rPr lang="en-US" dirty="0" err="1"/>
              <a:t>qLap</a:t>
            </a:r>
            <a:r>
              <a:rPr lang="en-US" dirty="0"/>
              <a:t> in </a:t>
            </a:r>
            <a:r>
              <a:rPr lang="en-US" dirty="0" err="1"/>
              <a:t>ωk</a:t>
            </a:r>
            <a:r>
              <a:rPr lang="en-US" dirty="0"/>
              <a:t> 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83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86A6D-0F93-9883-82AD-A3F09D488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10CB6D-FF65-4524-E993-C5D8C9897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8D3B1-A253-A87A-C433-191CF2034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proposed algorithm requires only a tentative G plane, whereas RI and MLRI require tentative G, R, and B planes for the G channel interpolation. </a:t>
            </a:r>
          </a:p>
          <a:p>
            <a:r>
              <a:rPr lang="en-US" dirty="0"/>
              <a:t>As the proposed algorithm interpolates the G plane using an estimated G and originally captured G plane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A0A9C-5EFA-65E4-AA29-03D20F282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25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5AD63-D43E-189D-A98B-C1A2EF73A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CBE6A-17A4-3D62-7185-379EA7F0E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A4CB2-98A3-3A44-6E8E-888BA94CB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D72E2-5F41-6F80-AAA1-C28895CAD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35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CE89-F23A-0AB0-362F-9AF149BC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4D144-3A52-B0CE-2B70-B63B45845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46D147-9CD5-6CFF-D8CD-F9D750486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CAE72-BEEA-B98C-1855-0A304DB54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49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8F3E6-BF87-0B99-6382-C6ED19FD3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E3C5E-AB3E-4277-DD64-BB782094B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958CF-72DE-94B3-6CE4-BE3B20567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C598-752A-F2BF-2215-0B79DC577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73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8F652-C3A0-7154-BB60-FCB27A544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98234-7E6E-6BE8-F853-1B80EF1B0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0F3C00-A433-1921-7F46-A2839470D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5E9E3-5205-D72D-AD57-5FCE4C816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99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7B619-A6D0-AFED-F0A9-4A869A747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09CD99-3612-8516-7768-49E4C6439A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89361-AD26-9394-4978-9E24751C3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Left shows the interpolation process of the R pixel values by using the color difference interpolation. After the G channel has been interpolated. Then, the color differences (R-G) are calculated </a:t>
            </a:r>
            <a:r>
              <a:rPr lang="en-US" b="1" dirty="0"/>
              <a:t>at the R pixels </a:t>
            </a:r>
            <a:r>
              <a:rPr lang="en-US" dirty="0"/>
              <a:t>and the color difference interpolation is performed. Finally, the G image is added to the interpolated color difference image to acquire the interpolated R image.</a:t>
            </a:r>
          </a:p>
          <a:p>
            <a:endParaRPr lang="en-US" dirty="0"/>
          </a:p>
          <a:p>
            <a:r>
              <a:rPr lang="en-US" dirty="0"/>
              <a:t>Fig Right shows the interpolation process of the R pixel values by using the proposed residual interpolation. After the G channel has been interpolated, which is the same as the color difference interpolation. Then, the method generate the tentative estimate of the R image (Rˇ) and calculate the residuals between the observed and the tentatively </a:t>
            </a:r>
            <a:r>
              <a:rPr lang="en-US" dirty="0" err="1"/>
              <a:t>esti</a:t>
            </a:r>
            <a:r>
              <a:rPr lang="en-US" dirty="0"/>
              <a:t>-mated R pixel values (R −Rˇ) at the R pixels. After that, we will interpolate the residuals instead of the color differences. Finally, </a:t>
            </a:r>
          </a:p>
          <a:p>
            <a:r>
              <a:rPr lang="en-US" dirty="0"/>
              <a:t>the tentative estimate of the R image is added to the interpolated residual image to acquire the interpolated R image.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tentative estimate</a:t>
            </a:r>
            <a:r>
              <a:rPr lang="en-US" dirty="0"/>
              <a:t> is a </a:t>
            </a:r>
            <a:r>
              <a:rPr lang="en-US" b="1" dirty="0"/>
              <a:t>first guess</a:t>
            </a:r>
            <a:r>
              <a:rPr lang="en-US" dirty="0"/>
              <a:t>. It is not the final or exact result. It is used </a:t>
            </a:r>
            <a:r>
              <a:rPr lang="en-US" b="1" dirty="0"/>
              <a:t>to start the process</a:t>
            </a:r>
            <a:r>
              <a:rPr lang="en-US" dirty="0"/>
              <a:t>, and then improved later with more accurate methods.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F7B80-5E45-BB40-7AB8-3082C1352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89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3E685-CA98-7C82-F421-C198EE18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3A39B-3D90-D156-8668-9ACCF96BB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7A267-58E7-7E47-71E8-E67D2C4C4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304C6-DD36-0215-F814-3EB3D8741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56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29CF4-1EDA-8185-4F0A-FCE2658F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FC82E-7CEB-4217-BDB0-CCAD8C2C5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796C6-099B-591C-F946-C06B999D7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FE3E6-D337-3E59-4B16-FA1EFDDD4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07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591F-2442-531C-EA27-30AFEBC9C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EFD92-8B77-B727-8570-18906748D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43AC5-167D-2F67-735A-3D4786E41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0233E-C7CF-C632-3251-F7B4EF8A6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23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F138D-31FB-D9F4-F65F-82F6A4FD6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D46EE-E6A6-2098-960E-C87EE8DFC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400C2-E8B3-42BE-55B6-FA69066AE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08A99-6F19-C69E-E9AF-4748021CB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2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B03ED-826F-13BB-538C-4353AB3CE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C8565-192F-5086-7F68-6798B9EA2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09252-DFC8-9415-1E14-CF35054B6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45069-5E35-021B-C791-277ED3197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83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9B7CA-3875-2AC9-C73F-926A77F4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8700C-7F82-4D3A-024F-13E200A56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4487B-43F6-6ACF-C717-442CC514C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57853-5351-31B9-58B6-5AC87BE5C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17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679F3-76E8-D042-E701-7F5E4A4C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9740A1-4262-AB1E-CFB0-38F72BA7F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7526E-A89A-B4C0-6586-18BD60FA3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92176-0ABB-04EB-1EC6-990660A2D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55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8B33-4505-8F1A-1984-3090683D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3E3C8-6E7C-0F66-B63A-C02AB1D0F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FD8E48-10F7-5B70-ADED-F7695250B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91F77-7668-421F-11B7-CC4F86CBA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84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EB9D6-0318-EB29-089A-379003E8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2A135-49CD-2FDF-853E-79B4399E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F7170-208D-4246-34B3-384B6734B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81F39-0EBE-2DF2-5491-398AF0D99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707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2DF7-FA51-894A-BFBF-794056F04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753B0-3A05-2893-A096-55C45D9B5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D25E8E-CFBC-3409-53F0-9154B5A1E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56838-E294-F636-2623-3471A6B66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6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B428B-C17F-CD10-937D-C449A48F8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634B-5CC9-7CC5-74D3-DBF819329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34095-7CAE-B8AD-CE73-1D1F9CA8A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Fig Left shows the interpolation process of the R pixel values by using the color difference interpolation. After the G channel has been interpolated. Then, the color differences (R-G) are calculated </a:t>
            </a:r>
            <a:r>
              <a:rPr lang="en-US" b="1" dirty="0"/>
              <a:t>at the R pixels </a:t>
            </a:r>
            <a:r>
              <a:rPr lang="en-US" dirty="0"/>
              <a:t>and the color difference interpolation is performed. Finally, the G image is added to the interpolated color difference image to acquire the interpolated R image.</a:t>
            </a:r>
          </a:p>
          <a:p>
            <a:endParaRPr lang="en-US" dirty="0"/>
          </a:p>
          <a:p>
            <a:r>
              <a:rPr lang="en-US" dirty="0"/>
              <a:t>Fig Right shows the interpolation process of the R pixel values by using the proposed residual interpolation. After the G channel has been interpolated, which is the same as the color difference interpolation. Then, the method generate the tentative estimate of the R image (Rˇ) and calculate the residuals between the observed and the tentatively </a:t>
            </a:r>
            <a:r>
              <a:rPr lang="en-US" dirty="0" err="1"/>
              <a:t>esti</a:t>
            </a:r>
            <a:r>
              <a:rPr lang="en-US" dirty="0"/>
              <a:t>-mated R pixel values (R −Rˇ) at the R pixels. After that, we will interpolate the residuals instead of the color differences. Finally, </a:t>
            </a:r>
          </a:p>
          <a:p>
            <a:r>
              <a:rPr lang="en-US" dirty="0"/>
              <a:t>the tentative estimate of the R image is added to the interpolated residual image to acquire the interpolated R image.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tentative estimate</a:t>
            </a:r>
            <a:r>
              <a:rPr lang="en-US" dirty="0"/>
              <a:t> is a </a:t>
            </a:r>
            <a:r>
              <a:rPr lang="en-US" b="1" dirty="0"/>
              <a:t>first guess</a:t>
            </a:r>
            <a:r>
              <a:rPr lang="en-US" dirty="0"/>
              <a:t>. It is not the final or exact result. It is used </a:t>
            </a:r>
            <a:r>
              <a:rPr lang="en-US" b="1" dirty="0"/>
              <a:t>to start the process</a:t>
            </a:r>
            <a:r>
              <a:rPr lang="en-US" dirty="0"/>
              <a:t>, and then improved later with more accurate methods.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CD2D8-3C2A-AABC-7F07-909CD7305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03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3EB18-E7D2-DF4D-EF59-07AF8973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148C73-F56C-801B-B330-66A221822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C32D3-0EC1-1F6D-687E-747EF8B88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4A6F8-0723-9BBB-F662-A3AF8E9D9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265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8EF68-30B4-9489-4B9A-7ABC5BB3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FF096-C708-C156-0CAE-7D32C8B57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A41D4-029E-AD74-AC7A-2E54133A5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43D73-A80E-87FE-6D6C-B92935C56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863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91AB-BD5E-BA3C-8FEA-015C10E82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74977-77BB-EDA3-B85E-F133EA12D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250BA-E87F-D6B5-CD87-B8B883145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E6851-8738-3D0D-984D-14A31629F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77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F63BC-90CD-7B91-1243-639FB264C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86B07-DD84-4868-C26B-2A3B2ADD0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FE9DD-B17B-C1CD-38D2-0B62DC20D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5F9B-EB1C-AE44-1670-FD23DE4D1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78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C50B0-D6D3-4D9F-CE2D-DB5309CF1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E15FE-A20E-E7BA-C31C-EAB3068AF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27CB1-17FC-4324-C8CD-A13318680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B59D6-CEE1-AD93-3F07-04BB56C00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329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A2841-EBC2-DAF3-7E2F-83D4CAAE2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EB5E5-BB41-CCC6-077F-6023E7B73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C9304-C6A8-D196-9B82-33B420A10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morning/afternoon everyone. </a:t>
            </a:r>
          </a:p>
          <a:p>
            <a:endParaRPr lang="en-US" dirty="0"/>
          </a:p>
          <a:p>
            <a:r>
              <a:rPr lang="en-US" dirty="0"/>
              <a:t>My name is Dinh Hoang Luan, and today I’ll be presenting a </a:t>
            </a:r>
            <a:r>
              <a:rPr lang="en-US" dirty="0" err="1"/>
              <a:t>demosaicking</a:t>
            </a:r>
            <a:r>
              <a:rPr lang="en-US" dirty="0"/>
              <a:t> technique called </a:t>
            </a:r>
            <a:r>
              <a:rPr lang="en-US" i="1" dirty="0"/>
              <a:t>Residual Interpolation</a:t>
            </a:r>
            <a:r>
              <a:rPr lang="en-US" dirty="0"/>
              <a:t> (RI)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492BD-23D7-061A-25A4-5521F187F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339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28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16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9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2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RI workflow consists of three stages: preprocessing, main flow, and post-processing. </a:t>
            </a:r>
          </a:p>
          <a:p>
            <a:endParaRPr lang="en-US" dirty="0"/>
          </a:p>
          <a:p>
            <a:r>
              <a:rPr lang="en-US" dirty="0"/>
              <a:t>We start with a ground truth image and generate a Bayer-patterned version. We then separate the color planes and apply binary masks to mark known pixels.</a:t>
            </a:r>
          </a:p>
          <a:p>
            <a:endParaRPr lang="en-US" dirty="0"/>
          </a:p>
          <a:p>
            <a:r>
              <a:rPr lang="en-US" dirty="0"/>
              <a:t>M is a binary mask at the pixel (</a:t>
            </a:r>
            <a:r>
              <a:rPr lang="en-US" dirty="0" err="1"/>
              <a:t>i</a:t>
            </a:r>
            <a:r>
              <a:rPr lang="en-US" dirty="0"/>
              <a:t>, j), which is one for the sampled target pixels and zero for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977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87F22-6206-F0E9-94EA-4F8453AC9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12BD4-B834-CEE0-0EBF-033362402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D02144-52D0-421C-C881-9C571EC44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B677A-B8AF-1465-FB73-A1D6D79CE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194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85D95-FF3D-B5B5-6BD1-EDAC87B8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B6D78-7548-6BEB-8E97-FBF53EA38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30A2AE-88B9-5BBF-724B-AA6FA45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A038-1D25-3B41-C06F-2FB39F5BB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72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64826-3155-91A0-6055-20A9A8F86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2C6121-EF17-95CA-5B5E-C7A2B25F1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A8469-DCB7-127F-0EBB-0489CB379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C8C03-CFAF-A4F7-23FD-3D5F96D4D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74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11628-59A6-5C4C-C723-DACF3157B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21461-2F67-0D89-A4FD-A71B7201A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2E3149-02FC-1CB4-F041-929CE6826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5BF4C-3DB8-A3A1-BF84-7DABF02BC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660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C914C-182A-4F0F-D45A-C3B0DD6CE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8B4D2-2899-F42F-8169-72F7C5B8F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B7D80-E512-98E6-F828-AEF17211B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A086B-C5F7-4B0E-1040-25D7CDBE4A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444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7A4B7-9A72-D649-E03F-97673DE3F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4FC53-0D32-B0A8-6C9E-7CC61AFF8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B3E39-DFA3-949D-A465-FDA440A47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91312-26A7-B9CB-337D-6EDB5B3C4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444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B8AA9-C20E-C48C-5FC3-5BE0FE73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BC45C-FE84-BA07-6CF2-09FBE093E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01A6E-73F1-AA43-EBA5-CAEDFC459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E22F9-FB8D-5A2C-F844-634E77780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187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F8502-C24C-9816-19CE-5798D5BC3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E9A3EB-57F9-519B-62F0-13EE1218A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CFF62-B2A1-D0E8-4450-252AA0F2E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89718-6D3E-1940-5C89-C67ACBEED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671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B276-BE5E-A811-B8B7-CD61CA06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4DDAF-332C-4613-BAC6-90EDB9E0E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71FC7-D210-8509-5701-AE87767C7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00241-17D6-6D87-4B0B-E30657DED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4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F1477-451F-58C1-5679-88ADAB1F8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5923D-92A6-14CD-2DCF-C9CE24CC25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A2D89-01EF-CDB9-34C6-04BAAF9E6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59455-F9EA-7620-B8F3-4E1AC7644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820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9E8B4-E99F-93C6-6337-8FF68491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8D490-0D27-215C-C32C-1685F35787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E82401-16CE-7E6B-F81F-D18571C47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B61A1-4EE8-10BA-0512-512A2D0A7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03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Hamilton and Adam’s Interpolation is using to estimate green values at red or blue pixel locations and </a:t>
            </a:r>
            <a:r>
              <a:rPr lang="en-US" dirty="0" err="1"/>
              <a:t>versca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38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generate such accurate tentative estimates by using the guided ﬁlter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10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</a:t>
            </a:r>
            <a:r>
              <a:rPr lang="en-US" b="1" dirty="0"/>
              <a:t>tentative estimate</a:t>
            </a:r>
            <a:r>
              <a:rPr lang="en-US" dirty="0"/>
              <a:t> is a </a:t>
            </a:r>
            <a:r>
              <a:rPr lang="en-US" b="1" dirty="0"/>
              <a:t>first guess</a:t>
            </a:r>
            <a:r>
              <a:rPr lang="en-US" dirty="0"/>
              <a:t>. It is not the final or exact result. It is used </a:t>
            </a:r>
            <a:r>
              <a:rPr lang="en-US" b="1" dirty="0"/>
              <a:t>to start the process</a:t>
            </a:r>
            <a:r>
              <a:rPr lang="en-US" dirty="0"/>
              <a:t>, and then improved later with more accurate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FD6F-8BC9-4BD6-9ED7-4DA7C0A631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6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D48C2-8CA2-08F7-0D04-FB3350950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1D39A6-9647-6380-CF1A-1E817C59A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C84BC-EBE7-779F-06FB-13376C06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3F55DD-E5BA-43DB-AF55-F9B02AE6B71A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64D8E-3617-F6EA-673E-CA132747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A76844-DA78-6FA3-D826-14DA0068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CF176-4230-4F17-90C8-C524F6343ED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094404-464E-4CBB-D032-C4596A8351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2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7D1C83-6EC7-0284-77C8-03E6349AE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"/>
          <a:stretch/>
        </p:blipFill>
        <p:spPr>
          <a:xfrm>
            <a:off x="276225" y="1420960"/>
            <a:ext cx="3441491" cy="2083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21DCD6-F092-5B1D-2E3E-8641F345CE27}"/>
              </a:ext>
            </a:extLst>
          </p:cNvPr>
          <p:cNvSpPr txBox="1"/>
          <p:nvPr userDrawn="1"/>
        </p:nvSpPr>
        <p:spPr>
          <a:xfrm>
            <a:off x="3080073" y="2298093"/>
            <a:ext cx="1275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Automotive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Fabless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Company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16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22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0D73E10-EE41-D044-D951-91F7496C0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"/>
          <a:stretch/>
        </p:blipFill>
        <p:spPr>
          <a:xfrm>
            <a:off x="11091743" y="119517"/>
            <a:ext cx="1100257" cy="666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639518-5550-B539-20E0-A118F5B5F494}"/>
              </a:ext>
            </a:extLst>
          </p:cNvPr>
          <p:cNvSpPr txBox="1"/>
          <p:nvPr userDrawn="1"/>
        </p:nvSpPr>
        <p:spPr>
          <a:xfrm>
            <a:off x="106680" y="6484370"/>
            <a:ext cx="3652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Semiconductors Confidential </a:t>
            </a:r>
            <a:endParaRPr lang="ko-KR" alt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6FEE9-E93F-406D-E019-BAD4D3A82E78}"/>
              </a:ext>
            </a:extLst>
          </p:cNvPr>
          <p:cNvSpPr txBox="1"/>
          <p:nvPr userDrawn="1"/>
        </p:nvSpPr>
        <p:spPr>
          <a:xfrm>
            <a:off x="11378723" y="645359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fld id="{64FAE459-4FCE-404D-A258-65A45618080B}" type="slidenum">
              <a:rPr lang="en-US" altLang="ko-KR" smtClean="0"/>
              <a:t>‹#›</a:t>
            </a:fld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2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ossemi.sharepoint.com/:b:/s/vietnam/EYBCnNsB9L9ApI9zD21gCZYB8DjM737H4KfSqXdfJQN2FQ?e=5kuXQ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ossemi.sharepoint.com/:b:/s/vietnam/EeLmnD72oUFGpnUxvsE_DUYBENk5uh5ZM7s2P9tXIPRnxA?e=VX2lz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ssemi.sharepoint.com/:b:/s/vietnam/EeLmnD72oUFGpnUxvsE_DUYBENk5uh5ZM7s2P9tXIPRnxA?e=VX2lzO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customXml" Target="../ink/ink2.xml"/><Relationship Id="rId4" Type="http://schemas.openxmlformats.org/officeDocument/2006/relationships/image" Target="../media/image6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72.tif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tif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dge-preserving_smooth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A0951-4AE4-FD10-C49C-885C58C82B87}"/>
              </a:ext>
            </a:extLst>
          </p:cNvPr>
          <p:cNvSpPr txBox="1"/>
          <p:nvPr/>
        </p:nvSpPr>
        <p:spPr>
          <a:xfrm>
            <a:off x="590137" y="3364661"/>
            <a:ext cx="74474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Residual Interpolation for Color Image </a:t>
            </a:r>
            <a:r>
              <a:rPr lang="en-US" sz="4400" b="1" dirty="0" err="1"/>
              <a:t>Demosaicking</a:t>
            </a:r>
            <a:endParaRPr 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368D7-55DD-3731-FB74-62875FE0D34F}"/>
              </a:ext>
            </a:extLst>
          </p:cNvPr>
          <p:cNvSpPr txBox="1"/>
          <p:nvPr/>
        </p:nvSpPr>
        <p:spPr>
          <a:xfrm>
            <a:off x="590137" y="5111330"/>
            <a:ext cx="2076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13-06-2024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Dinh Hoang Luan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18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243F0-BFAD-787C-DC58-679D3C217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CED983-353B-CCF4-6A8E-9B067E007CFB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Guided Filter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9ECAC-1F8A-70BA-3B52-2B3CBCD5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48" y="966348"/>
            <a:ext cx="9059539" cy="14384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FE0692-B217-2BAB-B69B-1EFE3DA0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801"/>
          <a:stretch/>
        </p:blipFill>
        <p:spPr>
          <a:xfrm>
            <a:off x="451248" y="2607899"/>
            <a:ext cx="3409552" cy="33993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050816-EF1D-1BE7-F79D-D8F2CBE131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645"/>
          <a:stretch/>
        </p:blipFill>
        <p:spPr>
          <a:xfrm>
            <a:off x="4670972" y="1844937"/>
            <a:ext cx="5468110" cy="49253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080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DA8EB-703E-EA6A-E7D6-32F157807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E330E-FF2A-72CE-3115-B2DEFAD67E6B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 Filter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B2AC6-930F-CB18-B051-FB8E215E45B0}"/>
              </a:ext>
            </a:extLst>
          </p:cNvPr>
          <p:cNvSpPr txBox="1"/>
          <p:nvPr/>
        </p:nvSpPr>
        <p:spPr>
          <a:xfrm>
            <a:off x="398734" y="1069835"/>
            <a:ext cx="11425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b="1" dirty="0" err="1"/>
              <a:t>fmean</a:t>
            </a:r>
            <a:r>
              <a:rPr lang="en-US" b="1" dirty="0"/>
              <a:t>​</a:t>
            </a:r>
            <a:r>
              <a:rPr lang="en-US" dirty="0"/>
              <a:t> is a </a:t>
            </a:r>
            <a:r>
              <a:rPr lang="en-US" b="1" dirty="0"/>
              <a:t>mean filter</a:t>
            </a:r>
            <a:r>
              <a:rPr lang="en-US" dirty="0"/>
              <a:t> (also called a </a:t>
            </a:r>
            <a:r>
              <a:rPr lang="en-US" b="1" dirty="0"/>
              <a:t>box filter</a:t>
            </a:r>
            <a:r>
              <a:rPr lang="en-US" dirty="0"/>
              <a:t>) that can be implemented using a </a:t>
            </a:r>
            <a:r>
              <a:rPr lang="en-US" b="1" dirty="0"/>
              <a:t>wide variety of algorithms that run in linear time</a:t>
            </a:r>
          </a:p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It works by replacing each pixel in an image with the </a:t>
            </a:r>
            <a:r>
              <a:rPr lang="en-US" b="1" dirty="0"/>
              <a:t>average of its neighboring pixels</a:t>
            </a:r>
            <a:r>
              <a:rPr lang="en-US" dirty="0"/>
              <a:t> in a fixed-size window.</a:t>
            </a: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20645F-19C5-FC68-C395-48BEA522F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6" y="2402197"/>
            <a:ext cx="11457248" cy="41176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879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E2136-A03F-65A1-ECA8-D06437513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C27493-2AB3-5FD8-F475-10EA734CE10F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Channel Interpolation – Stage 1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20B7C-1400-312D-4601-F06AB7D5295E}"/>
              </a:ext>
            </a:extLst>
          </p:cNvPr>
          <p:cNvSpPr txBox="1"/>
          <p:nvPr/>
        </p:nvSpPr>
        <p:spPr>
          <a:xfrm>
            <a:off x="4124674" y="6553772"/>
            <a:ext cx="439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h </a:t>
            </a:r>
            <a:r>
              <a:rPr lang="en-US" b="1" dirty="0"/>
              <a:t>horizontal Estimated Red pixel</a:t>
            </a:r>
          </a:p>
        </p:txBody>
      </p:sp>
      <p:pic>
        <p:nvPicPr>
          <p:cNvPr id="27" name="Picture 26" descr="A diagram of a diagram&#10;&#10;AI-generated content may be incorrect.">
            <a:extLst>
              <a:ext uri="{FF2B5EF4-FFF2-40B4-BE49-F238E27FC236}">
                <a16:creationId xmlns:a16="http://schemas.microsoft.com/office/drawing/2014/main" id="{4E696042-40E9-61DD-9F0C-6AAC1B8B4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6" y="936388"/>
            <a:ext cx="11182350" cy="56173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615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DBD73C-6CFE-6B8D-3D47-BC41D9F08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A80E4-C2A1-A059-1E49-DB361B0DD1E7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Channel Interpolation – Stage 1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AB26A-83E4-E789-B747-2A2D427F9765}"/>
              </a:ext>
            </a:extLst>
          </p:cNvPr>
          <p:cNvSpPr txBox="1"/>
          <p:nvPr/>
        </p:nvSpPr>
        <p:spPr>
          <a:xfrm>
            <a:off x="2078020" y="5784331"/>
            <a:ext cx="764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Horizontal/Vertical Red, Blue, and Green Estimated Pixel Value</a:t>
            </a:r>
          </a:p>
        </p:txBody>
      </p:sp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90BCF654-7B13-8359-2A8D-69846A429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7" y="1316243"/>
            <a:ext cx="5752096" cy="40408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 descr="A diagram of a flowchart&#10;&#10;AI-generated content may be incorrect.">
            <a:extLst>
              <a:ext uri="{FF2B5EF4-FFF2-40B4-BE49-F238E27FC236}">
                <a16:creationId xmlns:a16="http://schemas.microsoft.com/office/drawing/2014/main" id="{EF0359D4-4B54-6042-58D0-E3DDCCB5E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1" y="1974143"/>
            <a:ext cx="5449454" cy="33829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8292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4FDE5-BBD4-216D-AD4E-C3097D99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67CF3D-A91A-1436-47AF-C9ABC6C3023B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Channel Interpolation – Stage 2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F9644-65D6-3FA1-44B3-53E721EA15EE}"/>
              </a:ext>
            </a:extLst>
          </p:cNvPr>
          <p:cNvSpPr txBox="1"/>
          <p:nvPr/>
        </p:nvSpPr>
        <p:spPr>
          <a:xfrm>
            <a:off x="407970" y="939236"/>
            <a:ext cx="11425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In this section, we use the </a:t>
            </a:r>
            <a:r>
              <a:rPr lang="en-US" b="1" dirty="0"/>
              <a:t>Directional Color Difference Estimations</a:t>
            </a:r>
            <a:r>
              <a:rPr lang="en-US" dirty="0"/>
              <a:t> and the </a:t>
            </a:r>
            <a:r>
              <a:rPr lang="en-US" b="1" dirty="0"/>
              <a:t>Absolute Color Difference Gradients</a:t>
            </a:r>
            <a:r>
              <a:rPr lang="en-US" dirty="0"/>
              <a:t> to calculate the </a:t>
            </a:r>
            <a:r>
              <a:rPr lang="en-US" b="1" dirty="0"/>
              <a:t>Directional (north-south/east-west) Weights.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47D9B-BDFA-2E39-D878-FE0B31FC0A6E}"/>
              </a:ext>
            </a:extLst>
          </p:cNvPr>
          <p:cNvSpPr txBox="1"/>
          <p:nvPr/>
        </p:nvSpPr>
        <p:spPr>
          <a:xfrm>
            <a:off x="3754595" y="6184440"/>
            <a:ext cx="515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Stage 2: The Calculation Directional Weights</a:t>
            </a:r>
          </a:p>
        </p:txBody>
      </p:sp>
      <p:pic>
        <p:nvPicPr>
          <p:cNvPr id="54" name="Picture 53" descr="A diagram of a color difference&#10;&#10;AI-generated content may be incorrect.">
            <a:extLst>
              <a:ext uri="{FF2B5EF4-FFF2-40B4-BE49-F238E27FC236}">
                <a16:creationId xmlns:a16="http://schemas.microsoft.com/office/drawing/2014/main" id="{66D29B94-D605-89A4-B427-DF96CD264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77" y="1834590"/>
            <a:ext cx="5961246" cy="427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5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FFF54-44DD-3292-25A7-88B14DB4B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010B33-2F07-2D05-B2B4-79DA738454A7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Channel Interpolation – Stage 2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E749A-FFE1-A43E-F5A3-E3C19C3603B0}"/>
              </a:ext>
            </a:extLst>
          </p:cNvPr>
          <p:cNvSpPr txBox="1"/>
          <p:nvPr/>
        </p:nvSpPr>
        <p:spPr>
          <a:xfrm>
            <a:off x="407970" y="939236"/>
            <a:ext cx="11425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The </a:t>
            </a:r>
            <a:r>
              <a:rPr lang="en-US" b="1" dirty="0"/>
              <a:t>Directional Color Difference Estimations </a:t>
            </a:r>
            <a:r>
              <a:rPr lang="en-US" dirty="0"/>
              <a:t>can be calculated by the formula below, where          is the horizontal Color Difference Estimation between 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image.</a:t>
            </a:r>
          </a:p>
          <a:p>
            <a:pPr marL="342900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marL="342900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latinLnBrk="0"/>
            <a:endParaRPr lang="en-US" dirty="0"/>
          </a:p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After using the </a:t>
            </a:r>
            <a:r>
              <a:rPr lang="en-US" b="1" dirty="0"/>
              <a:t>Directional Color Difference Estimations</a:t>
            </a:r>
            <a:r>
              <a:rPr lang="en-US" dirty="0"/>
              <a:t> to calculate the </a:t>
            </a:r>
            <a:r>
              <a:rPr lang="en-US" b="1" dirty="0"/>
              <a:t>Absolute Color Difference Gradients</a:t>
            </a:r>
            <a:r>
              <a:rPr lang="en-US" dirty="0"/>
              <a:t>. The </a:t>
            </a:r>
            <a:r>
              <a:rPr lang="en-US" b="1" dirty="0"/>
              <a:t>Absolute Color Difference Gradients </a:t>
            </a:r>
            <a:r>
              <a:rPr lang="en-US" dirty="0"/>
              <a:t>at pixel coordinates (</a:t>
            </a:r>
            <a:r>
              <a:rPr lang="en-US" dirty="0" err="1"/>
              <a:t>i</a:t>
            </a:r>
            <a:r>
              <a:rPr lang="en-US" dirty="0"/>
              <a:t>, j) is given below. (     is the horizontal color difference estimation in (</a:t>
            </a:r>
            <a:r>
              <a:rPr lang="en-US" dirty="0" err="1"/>
              <a:t>i</a:t>
            </a:r>
            <a:r>
              <a:rPr lang="en-US" dirty="0"/>
              <a:t>, j)).</a:t>
            </a:r>
          </a:p>
          <a:p>
            <a:pPr marL="342900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marL="342900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marL="342900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</a:t>
            </a:r>
            <a:r>
              <a:rPr lang="en-US" b="1" dirty="0"/>
              <a:t>Directional (north-south/east-west) Weights </a:t>
            </a:r>
            <a:r>
              <a:rPr lang="en-US" dirty="0"/>
              <a:t>are calculated by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B2000-EAAF-BE30-A979-A8CB4E44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09"/>
          <a:stretch/>
        </p:blipFill>
        <p:spPr>
          <a:xfrm>
            <a:off x="886974" y="1547076"/>
            <a:ext cx="3873420" cy="7662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B8FC6-AA63-B3F4-3FC4-CFD9E84F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227"/>
          <a:stretch/>
        </p:blipFill>
        <p:spPr>
          <a:xfrm>
            <a:off x="4969695" y="3230259"/>
            <a:ext cx="3945381" cy="696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5CED41-AF2D-DA3F-4F2A-1E4AA74F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432"/>
          <a:stretch/>
        </p:blipFill>
        <p:spPr>
          <a:xfrm>
            <a:off x="4787158" y="1546941"/>
            <a:ext cx="3794868" cy="7665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CEE496-19A1-3468-3639-A895FE4F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112"/>
          <a:stretch/>
        </p:blipFill>
        <p:spPr>
          <a:xfrm>
            <a:off x="906711" y="3229954"/>
            <a:ext cx="4035605" cy="696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1B080E-55BB-BB97-C049-F3DDA863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9295"/>
          <a:stretch/>
        </p:blipFill>
        <p:spPr>
          <a:xfrm>
            <a:off x="10830970" y="805416"/>
            <a:ext cx="639437" cy="585976"/>
          </a:xfrm>
          <a:prstGeom prst="rect">
            <a:avLst/>
          </a:prstGeom>
          <a:ln w="28575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DF2279-2BC4-6885-9EAC-691D2AF8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40" t="13301" r="83900" b="23571"/>
          <a:stretch/>
        </p:blipFill>
        <p:spPr>
          <a:xfrm>
            <a:off x="11129582" y="2629108"/>
            <a:ext cx="300834" cy="343515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0AFBB9-EDA7-D741-0140-FBBCE5E821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792"/>
          <a:stretch/>
        </p:blipFill>
        <p:spPr>
          <a:xfrm>
            <a:off x="4565387" y="4405789"/>
            <a:ext cx="3601574" cy="19954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D30CCA-A997-D0FB-0E9A-0F682D2247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260" b="3532"/>
          <a:stretch/>
        </p:blipFill>
        <p:spPr>
          <a:xfrm>
            <a:off x="908848" y="4405789"/>
            <a:ext cx="3601574" cy="19954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917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5C71A-6510-D2A8-EC2C-990A0ECC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844669-E224-564C-0038-6B8D86D8F534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Channel Interpolation – Stage 2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8B299-0B06-7466-7765-F2A20C6E6845}"/>
              </a:ext>
            </a:extLst>
          </p:cNvPr>
          <p:cNvSpPr txBox="1"/>
          <p:nvPr/>
        </p:nvSpPr>
        <p:spPr>
          <a:xfrm>
            <a:off x="407970" y="939236"/>
            <a:ext cx="114258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The </a:t>
            </a:r>
            <a:r>
              <a:rPr lang="en-US" b="1" dirty="0"/>
              <a:t>Directional Color Difference Estimations </a:t>
            </a:r>
            <a:r>
              <a:rPr lang="en-US" dirty="0"/>
              <a:t>can be calculated by the formula below, where          is the horizontal Color Difference Estimation between 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image.</a:t>
            </a:r>
          </a:p>
          <a:p>
            <a:pPr marL="342900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marL="342900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latinLnBrk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636AB-592C-0D5C-579D-8995C9164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09"/>
          <a:stretch/>
        </p:blipFill>
        <p:spPr>
          <a:xfrm>
            <a:off x="885610" y="1546806"/>
            <a:ext cx="3876148" cy="7668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0C16EE-F5BC-606A-8F53-C294F448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432"/>
          <a:stretch/>
        </p:blipFill>
        <p:spPr>
          <a:xfrm>
            <a:off x="4799858" y="1546941"/>
            <a:ext cx="3794868" cy="7665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0FD083-80F5-5FAC-2E2A-04C688CC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9295"/>
          <a:stretch/>
        </p:blipFill>
        <p:spPr>
          <a:xfrm>
            <a:off x="10830970" y="805416"/>
            <a:ext cx="639437" cy="585976"/>
          </a:xfrm>
          <a:prstGeom prst="rect">
            <a:avLst/>
          </a:prstGeom>
          <a:ln w="28575">
            <a:noFill/>
          </a:ln>
        </p:spPr>
      </p:pic>
      <p:pic>
        <p:nvPicPr>
          <p:cNvPr id="9" name="Picture 8" descr="A diagram of a pixelated grid&#10;&#10;AI-generated content may be incorrect.">
            <a:extLst>
              <a:ext uri="{FF2B5EF4-FFF2-40B4-BE49-F238E27FC236}">
                <a16:creationId xmlns:a16="http://schemas.microsoft.com/office/drawing/2014/main" id="{00727F66-2943-B1AE-6759-37B6FE3B9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0" y="2466797"/>
            <a:ext cx="8107476" cy="40582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38A193-FB78-F00C-6EE2-1D213AD9AB82}"/>
              </a:ext>
            </a:extLst>
          </p:cNvPr>
          <p:cNvSpPr/>
          <p:nvPr/>
        </p:nvSpPr>
        <p:spPr>
          <a:xfrm>
            <a:off x="6505575" y="3429000"/>
            <a:ext cx="2419350" cy="204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6B37D-0890-62FE-59AA-1696127DB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CBF90C-9BC0-7FE2-85D7-EA4A167F89F2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Channel Interpolation – Stage 2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6BDB7-06FF-144A-A774-B2747BD46BC2}"/>
              </a:ext>
            </a:extLst>
          </p:cNvPr>
          <p:cNvSpPr txBox="1"/>
          <p:nvPr/>
        </p:nvSpPr>
        <p:spPr>
          <a:xfrm>
            <a:off x="407970" y="939236"/>
            <a:ext cx="1142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After using the </a:t>
            </a:r>
            <a:r>
              <a:rPr lang="en-US" b="1" dirty="0"/>
              <a:t>Directional Color Difference Estimations</a:t>
            </a:r>
            <a:r>
              <a:rPr lang="en-US" dirty="0"/>
              <a:t> to calculate the </a:t>
            </a:r>
            <a:r>
              <a:rPr lang="en-US" b="1" dirty="0"/>
              <a:t>Absolute Color Difference Gradients</a:t>
            </a:r>
            <a:r>
              <a:rPr lang="en-US" dirty="0"/>
              <a:t>. The </a:t>
            </a:r>
            <a:r>
              <a:rPr lang="en-US" b="1" dirty="0"/>
              <a:t>Absolute Color Difference Gradients </a:t>
            </a:r>
            <a:r>
              <a:rPr lang="en-US" dirty="0"/>
              <a:t>at pixel coordinates (</a:t>
            </a:r>
            <a:r>
              <a:rPr lang="en-US" dirty="0" err="1"/>
              <a:t>i</a:t>
            </a:r>
            <a:r>
              <a:rPr lang="en-US" dirty="0"/>
              <a:t>, j) is given below. (     is the horizontal color difference estimation in (</a:t>
            </a:r>
            <a:r>
              <a:rPr lang="en-US" dirty="0" err="1"/>
              <a:t>i</a:t>
            </a:r>
            <a:r>
              <a:rPr lang="en-US" dirty="0"/>
              <a:t>, j)).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DD90AA-CB20-AE9A-6896-3EF103E2C3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" t="33461" r="89294"/>
          <a:stretch/>
        </p:blipFill>
        <p:spPr>
          <a:xfrm>
            <a:off x="11066318" y="1314864"/>
            <a:ext cx="497609" cy="304243"/>
          </a:xfrm>
          <a:prstGeom prst="rect">
            <a:avLst/>
          </a:prstGeom>
          <a:ln w="28575">
            <a:noFill/>
          </a:ln>
        </p:spPr>
      </p:pic>
      <p:pic>
        <p:nvPicPr>
          <p:cNvPr id="15" name="Picture 14" descr="A diagram of a triangle with red lines&#10;&#10;AI-generated content may be incorrect.">
            <a:extLst>
              <a:ext uri="{FF2B5EF4-FFF2-40B4-BE49-F238E27FC236}">
                <a16:creationId xmlns:a16="http://schemas.microsoft.com/office/drawing/2014/main" id="{B4BE4966-4143-90A7-214B-293D48259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8"/>
          <a:stretch/>
        </p:blipFill>
        <p:spPr>
          <a:xfrm>
            <a:off x="906711" y="2847649"/>
            <a:ext cx="6738114" cy="28222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25FAC4-8274-6219-1CA1-6FD82C6EDEB6}"/>
              </a:ext>
            </a:extLst>
          </p:cNvPr>
          <p:cNvSpPr txBox="1"/>
          <p:nvPr/>
        </p:nvSpPr>
        <p:spPr>
          <a:xfrm>
            <a:off x="4664658" y="5669857"/>
            <a:ext cx="305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dirty="0"/>
              <a:t>Horizontal Color Difference Estimation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12C54A-14E6-11C5-5176-FEA071A200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227"/>
          <a:stretch/>
        </p:blipFill>
        <p:spPr>
          <a:xfrm>
            <a:off x="4969695" y="1913104"/>
            <a:ext cx="3945381" cy="696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F66BB7-52CC-AA8E-6FBE-A150473699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112"/>
          <a:stretch/>
        </p:blipFill>
        <p:spPr>
          <a:xfrm>
            <a:off x="906711" y="1912799"/>
            <a:ext cx="4035605" cy="6964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2413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0957C-9448-313D-6B81-BC72C0184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4AA09-457B-D0C7-6954-C12938BAF533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Channel Interpolation – Stage 2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1C519-8D1E-9879-CCDD-CDB7FA23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9295"/>
          <a:stretch/>
        </p:blipFill>
        <p:spPr>
          <a:xfrm>
            <a:off x="10830970" y="805416"/>
            <a:ext cx="639437" cy="585976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9D0F3B40-FCDA-5053-579F-3139E8EF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" y="935183"/>
            <a:ext cx="3465636" cy="5198454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D50F802E-5D38-B033-C868-B1E17D29427A}"/>
              </a:ext>
            </a:extLst>
          </p:cNvPr>
          <p:cNvSpPr txBox="1"/>
          <p:nvPr/>
        </p:nvSpPr>
        <p:spPr>
          <a:xfrm>
            <a:off x="489555" y="6179817"/>
            <a:ext cx="338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Original Image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3245B2B5-97B0-BB10-8CF1-9B70404CBC19}"/>
              </a:ext>
            </a:extLst>
          </p:cNvPr>
          <p:cNvSpPr txBox="1"/>
          <p:nvPr/>
        </p:nvSpPr>
        <p:spPr>
          <a:xfrm>
            <a:off x="4402669" y="6171211"/>
            <a:ext cx="338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3D Horizontal Gradient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6B961ED6-86E2-64CF-5BE9-33B44316B46D}"/>
              </a:ext>
            </a:extLst>
          </p:cNvPr>
          <p:cNvSpPr txBox="1"/>
          <p:nvPr/>
        </p:nvSpPr>
        <p:spPr>
          <a:xfrm>
            <a:off x="8424939" y="6171211"/>
            <a:ext cx="338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3D Vertical Gradient</a:t>
            </a:r>
          </a:p>
        </p:txBody>
      </p:sp>
      <p:pic>
        <p:nvPicPr>
          <p:cNvPr id="16" name="Picture 15" descr="A lighthouse at night with a fence&#10;&#10;AI-generated content may be incorrect.">
            <a:extLst>
              <a:ext uri="{FF2B5EF4-FFF2-40B4-BE49-F238E27FC236}">
                <a16:creationId xmlns:a16="http://schemas.microsoft.com/office/drawing/2014/main" id="{698B06FF-F4B2-64D0-D56D-1999B524D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60" y="930879"/>
            <a:ext cx="3465636" cy="51984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6E4EA6-17CA-4A33-8651-E4B2104C0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52" y="930879"/>
            <a:ext cx="3465636" cy="51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91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E4BAB-DF3B-284B-8CC3-A00FCC4F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47333F-ACD1-EC4C-C75B-E82344A41856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Channel Interpolation – Stage 2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23BDF94B-E90E-0503-E7CA-FEB4A4094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43" y="935183"/>
            <a:ext cx="3465636" cy="5198454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B7A328E8-78B6-421E-D352-CBAE13882079}"/>
              </a:ext>
            </a:extLst>
          </p:cNvPr>
          <p:cNvSpPr txBox="1"/>
          <p:nvPr/>
        </p:nvSpPr>
        <p:spPr>
          <a:xfrm>
            <a:off x="2232630" y="6179817"/>
            <a:ext cx="338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Original Image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D6782310-FA73-0D03-B30E-3ADA1FCA7F16}"/>
              </a:ext>
            </a:extLst>
          </p:cNvPr>
          <p:cNvSpPr txBox="1"/>
          <p:nvPr/>
        </p:nvSpPr>
        <p:spPr>
          <a:xfrm>
            <a:off x="5984146" y="6179817"/>
            <a:ext cx="378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3D Horizontal + Vertical Gradient</a:t>
            </a:r>
          </a:p>
        </p:txBody>
      </p:sp>
      <p:pic>
        <p:nvPicPr>
          <p:cNvPr id="4" name="Picture 3" descr="A lighthouse at night with a fence&#10;&#10;AI-generated content may be incorrect.">
            <a:extLst>
              <a:ext uri="{FF2B5EF4-FFF2-40B4-BE49-F238E27FC236}">
                <a16:creationId xmlns:a16="http://schemas.microsoft.com/office/drawing/2014/main" id="{D63C76E3-85B6-6EF4-312A-4B529EA52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44" y="930880"/>
            <a:ext cx="3465636" cy="51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2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9FEFE-03CE-B460-4620-2866C3A45291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34A75-6E42-1392-EF19-DCB872E46065}"/>
              </a:ext>
            </a:extLst>
          </p:cNvPr>
          <p:cNvSpPr txBox="1"/>
          <p:nvPr/>
        </p:nvSpPr>
        <p:spPr>
          <a:xfrm>
            <a:off x="426258" y="1180717"/>
            <a:ext cx="11270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dirty="0"/>
              <a:t>Overview Residual Interpolation Algorithm</a:t>
            </a: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dirty="0"/>
              <a:t>Green Interpolation Channel</a:t>
            </a: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dirty="0"/>
              <a:t>Red/Blue Interpolation Channel</a:t>
            </a: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dirty="0"/>
              <a:t>Result </a:t>
            </a: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797218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C5E09-F8E2-CB4A-F4F5-940B15135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0BE4A-65A1-1CDD-7FF0-954C1529E0AE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Channel Interpolation – Stage 2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284F3-CDA5-B312-91E0-A6C376609280}"/>
              </a:ext>
            </a:extLst>
          </p:cNvPr>
          <p:cNvSpPr txBox="1"/>
          <p:nvPr/>
        </p:nvSpPr>
        <p:spPr>
          <a:xfrm>
            <a:off x="407970" y="2472472"/>
            <a:ext cx="11425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The purpose of computing directional gradients is to </a:t>
            </a:r>
            <a:r>
              <a:rPr lang="en-US" b="1" dirty="0"/>
              <a:t>estimate how "smooth" or "sharp"</a:t>
            </a:r>
            <a:r>
              <a:rPr lang="en-US" dirty="0"/>
              <a:t> each direction (North, South, East, West) is around the pixel we want to interpolate.</a:t>
            </a:r>
          </a:p>
          <a:p>
            <a:pPr marL="800100" lvl="1" indent="-342900" algn="just" latinLnBrk="0">
              <a:buFont typeface="Wingdings" panose="05000000000000000000" pitchFamily="2" charset="2"/>
              <a:buChar char="l"/>
            </a:pPr>
            <a:r>
              <a:rPr lang="en-US" b="1" dirty="0"/>
              <a:t>Low gradient</a:t>
            </a:r>
            <a:r>
              <a:rPr lang="en-US" dirty="0"/>
              <a:t> = smooth area → good direction for interpolation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High weight</a:t>
            </a:r>
            <a:r>
              <a:rPr lang="en-US" dirty="0"/>
              <a:t>.</a:t>
            </a:r>
          </a:p>
          <a:p>
            <a:pPr marL="800100" lvl="1" indent="-342900" algn="just" latinLnBrk="0">
              <a:buFont typeface="Wingdings" panose="05000000000000000000" pitchFamily="2" charset="2"/>
              <a:buChar char="l"/>
            </a:pPr>
            <a:r>
              <a:rPr lang="en-US" b="1" dirty="0"/>
              <a:t>High gradient</a:t>
            </a:r>
            <a:r>
              <a:rPr lang="en-US" dirty="0"/>
              <a:t> = edge or sharp change → bad direction for interpolation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Low weight</a:t>
            </a:r>
            <a:r>
              <a:rPr lang="en-US" dirty="0"/>
              <a:t>.</a:t>
            </a:r>
          </a:p>
        </p:txBody>
      </p:sp>
      <p:pic>
        <p:nvPicPr>
          <p:cNvPr id="17" name="Picture 16" descr="A grid with a diagram&#10;&#10;AI-generated content may be incorrect.">
            <a:extLst>
              <a:ext uri="{FF2B5EF4-FFF2-40B4-BE49-F238E27FC236}">
                <a16:creationId xmlns:a16="http://schemas.microsoft.com/office/drawing/2014/main" id="{83A5E853-4E70-37D9-906B-8B4406F0E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57" y="3687665"/>
            <a:ext cx="4500996" cy="2657214"/>
          </a:xfrm>
          <a:prstGeom prst="rect">
            <a:avLst/>
          </a:prstGeom>
        </p:spPr>
      </p:pic>
      <p:pic>
        <p:nvPicPr>
          <p:cNvPr id="19" name="Picture 18" descr="A screenshot of a graph&#10;&#10;AI-generated content may be incorrect.">
            <a:extLst>
              <a:ext uri="{FF2B5EF4-FFF2-40B4-BE49-F238E27FC236}">
                <a16:creationId xmlns:a16="http://schemas.microsoft.com/office/drawing/2014/main" id="{766652FB-7651-468E-758F-37FBBA740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44" y="4184604"/>
            <a:ext cx="4500996" cy="2661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ED4D62-330E-8664-8294-78ACB407FEF9}"/>
              </a:ext>
            </a:extLst>
          </p:cNvPr>
          <p:cNvSpPr txBox="1"/>
          <p:nvPr/>
        </p:nvSpPr>
        <p:spPr>
          <a:xfrm>
            <a:off x="407970" y="939236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</a:t>
            </a:r>
            <a:r>
              <a:rPr lang="en-US" b="1" dirty="0"/>
              <a:t>Directional (north-south/east-west) Weights </a:t>
            </a:r>
            <a:r>
              <a:rPr lang="en-US" dirty="0"/>
              <a:t>are calculated by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72BEF-8F2F-6690-B6F6-E7A0593554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3792"/>
          <a:stretch/>
        </p:blipFill>
        <p:spPr>
          <a:xfrm>
            <a:off x="3085707" y="1277255"/>
            <a:ext cx="2044877" cy="11329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8AC75-6C02-4BFC-39EC-419E81FD90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260" b="3532"/>
          <a:stretch/>
        </p:blipFill>
        <p:spPr>
          <a:xfrm>
            <a:off x="991000" y="1278919"/>
            <a:ext cx="2044876" cy="11329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47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7BB7B-9EA0-DC9A-DEB4-1E57886D9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C76F1F-5F04-8C10-F335-9085DBD15405}"/>
              </a:ext>
            </a:extLst>
          </p:cNvPr>
          <p:cNvSpPr/>
          <p:nvPr/>
        </p:nvSpPr>
        <p:spPr>
          <a:xfrm>
            <a:off x="105878" y="6506678"/>
            <a:ext cx="3166711" cy="3513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7F84B-5951-1227-8EC0-61D1CAC53B72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Channel Interpolation – Stage 3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A0C52-E82F-FC06-9C49-2AFE6C808762}"/>
              </a:ext>
            </a:extLst>
          </p:cNvPr>
          <p:cNvSpPr txBox="1"/>
          <p:nvPr/>
        </p:nvSpPr>
        <p:spPr>
          <a:xfrm>
            <a:off x="407970" y="939236"/>
            <a:ext cx="11425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After getting the Weights and the Directional Color Difference Estimations at each pixel after Step 2. Then, the </a:t>
            </a:r>
            <a:r>
              <a:rPr lang="en-US" b="1" dirty="0"/>
              <a:t>Directional Color Difference Estimations </a:t>
            </a:r>
            <a:r>
              <a:rPr lang="en-US" dirty="0"/>
              <a:t>are combined and smoothed by Equation below </a:t>
            </a:r>
          </a:p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Once the color difference has been estimated, it is added to the available target pixel to compute the estimated green (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/>
              <a:t>) pixel value.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FC1F7-228D-F538-48C4-5897F2FD3893}"/>
              </a:ext>
            </a:extLst>
          </p:cNvPr>
          <p:cNvSpPr txBox="1"/>
          <p:nvPr/>
        </p:nvSpPr>
        <p:spPr>
          <a:xfrm>
            <a:off x="5873562" y="5985935"/>
            <a:ext cx="531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3: The Calculation Process of Estimated Pixel Values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403ABD-7A83-3C2D-AAAE-AE4B24370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67" y="3429000"/>
            <a:ext cx="4160056" cy="24159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C9748A-A8AD-51EA-3DFA-52087D542BC0}"/>
              </a:ext>
            </a:extLst>
          </p:cNvPr>
          <p:cNvSpPr txBox="1"/>
          <p:nvPr/>
        </p:nvSpPr>
        <p:spPr>
          <a:xfrm>
            <a:off x="0" y="5873813"/>
            <a:ext cx="552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dirty="0"/>
              <a:t>Combined and smoothed directional color difference estimations using Directional Weights (</a:t>
            </a:r>
            <a:r>
              <a:rPr lang="en-US" b="1" dirty="0" err="1"/>
              <a:t>Wn</a:t>
            </a:r>
            <a:r>
              <a:rPr lang="en-US" b="1" dirty="0"/>
              <a:t>, </a:t>
            </a:r>
            <a:r>
              <a:rPr lang="en-US" b="1" dirty="0" err="1"/>
              <a:t>Ws</a:t>
            </a:r>
            <a:r>
              <a:rPr lang="en-US" b="1" dirty="0"/>
              <a:t>, Ww, We)</a:t>
            </a:r>
          </a:p>
        </p:txBody>
      </p:sp>
      <p:pic>
        <p:nvPicPr>
          <p:cNvPr id="5" name="Picture 4" descr="A diagram of a complex algorithm&#10;&#10;AI-generated content may be incorrect.">
            <a:extLst>
              <a:ext uri="{FF2B5EF4-FFF2-40B4-BE49-F238E27FC236}">
                <a16:creationId xmlns:a16="http://schemas.microsoft.com/office/drawing/2014/main" id="{A8F1DB6A-6042-3413-6B88-4272D27B3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70" y="2116502"/>
            <a:ext cx="5906424" cy="38022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741F1-DF14-4005-022D-EC1C41E5B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67" y="2233100"/>
            <a:ext cx="3547068" cy="1176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9819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507F2-5C89-FA92-DC92-AE443D62A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3B54F6-6DC5-AF96-B3FC-E35534B159A8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Red/Blue Channel Interpolation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97129-3915-3744-F8F3-E543687BA052}"/>
              </a:ext>
            </a:extLst>
          </p:cNvPr>
          <p:cNvSpPr txBox="1"/>
          <p:nvPr/>
        </p:nvSpPr>
        <p:spPr>
          <a:xfrm>
            <a:off x="407970" y="939236"/>
            <a:ext cx="11425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After the missing 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/>
              <a:t> pixel are interpolated, the RI algorithm uses the residual interpolation for estimating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/>
              <a:t> pixel values. The Blue Channel Interpolation is conducted the same manners.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9479F-BC7F-A5B3-01FA-890D907EF10B}"/>
              </a:ext>
            </a:extLst>
          </p:cNvPr>
          <p:cNvSpPr txBox="1"/>
          <p:nvPr/>
        </p:nvSpPr>
        <p:spPr>
          <a:xfrm>
            <a:off x="4539363" y="5998393"/>
            <a:ext cx="311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 Channel Interpolation</a:t>
            </a:r>
          </a:p>
        </p:txBody>
      </p:sp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C37BD95C-3E6E-C74A-A2BE-5008B4BC8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" y="1898027"/>
            <a:ext cx="12001502" cy="37879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882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8D133-A0CC-E968-C626-A3B1B21B4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85C0E-03CD-C919-5AE9-BDD6F4B2285C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Residual Interpolation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98394AA5-083C-0657-6086-C82FCE41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00" y="888993"/>
            <a:ext cx="3386662" cy="5079994"/>
          </a:xfrm>
          <a:prstGeom prst="rect">
            <a:avLst/>
          </a:prstGeom>
        </p:spPr>
      </p:pic>
      <p:pic>
        <p:nvPicPr>
          <p:cNvPr id="16" name="Picture 15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9020AAB3-BAFB-4C05-F8B3-9C9FC2875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" y="889003"/>
            <a:ext cx="3386662" cy="50799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DCC6AF-6AB3-B6CD-6C05-EB8B0632BAFA}"/>
              </a:ext>
            </a:extLst>
          </p:cNvPr>
          <p:cNvSpPr txBox="1"/>
          <p:nvPr/>
        </p:nvSpPr>
        <p:spPr>
          <a:xfrm>
            <a:off x="493824" y="6053328"/>
            <a:ext cx="28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Original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55A70-4C41-AA75-B83F-A4037F239E8D}"/>
              </a:ext>
            </a:extLst>
          </p:cNvPr>
          <p:cNvSpPr txBox="1"/>
          <p:nvPr/>
        </p:nvSpPr>
        <p:spPr>
          <a:xfrm>
            <a:off x="4214780" y="6055114"/>
            <a:ext cx="306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</a:t>
            </a:r>
            <a:r>
              <a:rPr lang="en-US" b="1" dirty="0" err="1"/>
              <a:t>Demosaic</a:t>
            </a:r>
            <a:r>
              <a:rPr lang="en-US" b="1" dirty="0"/>
              <a:t> Image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C1C2D4-4C48-95D2-DCF0-456F3E420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384687"/>
              </p:ext>
            </p:extLst>
          </p:nvPr>
        </p:nvGraphicFramePr>
        <p:xfrm>
          <a:off x="7566008" y="900625"/>
          <a:ext cx="4517170" cy="5068362"/>
        </p:xfrm>
        <a:graphic>
          <a:graphicData uri="http://schemas.openxmlformats.org/drawingml/2006/table">
            <a:tbl>
              <a:tblPr/>
              <a:tblGrid>
                <a:gridCol w="645310">
                  <a:extLst>
                    <a:ext uri="{9D8B030D-6E8A-4147-A177-3AD203B41FA5}">
                      <a16:colId xmlns:a16="http://schemas.microsoft.com/office/drawing/2014/main" val="1150029044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3037325833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1892182279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2299721200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4136323008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2745859308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441597296"/>
                    </a:ext>
                  </a:extLst>
                </a:gridCol>
              </a:tblGrid>
              <a:tr h="19493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Kodak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R-PNSR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G-PNSR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B-PNSR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CPSNR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SSIM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Time(s)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97307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36.13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41.18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38.58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38.16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0.9864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0.367227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667336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35.97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44.58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42.15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39.35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0.9704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0.374257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2860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39.92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45.42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40.65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41.41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0.9863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0.377411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70335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44.03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42.43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39.86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0.9789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0.444639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35376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40.94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35.93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37.29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0.9871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0.389759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708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39.88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43.24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39.36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40.52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0.389247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57545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40.35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45.16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39.64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41.13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0.9877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0.389357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044660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34.63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39.58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35.26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36.01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0.9855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0.395739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395267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41.05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44.95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39.77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41.43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0.9816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0.429124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158945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40.34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44.87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40.76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41.57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0.9845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0.460273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6895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37.23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42.78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40.01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39.43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0.9858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0.427356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08623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41.15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46.51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41.99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42.67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0.9858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0.398437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39866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35.56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33.99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35.29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0.400459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998107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33.74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40.44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35.76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35.86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0.9822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0.401612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40347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35.52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42.55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40.34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38.45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0.9728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0.386896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78142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43.22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46.41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42.44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43.71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0.9899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0.402992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219217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41.36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43.23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39.97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41.32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0.9876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0.446885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03419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35.82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36.48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0.9788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0.434629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00140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39.31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42.98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39.46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40.29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0.445677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815626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41.65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44.03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40.97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0.9765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0.395059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76452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39.11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41.98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37.83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39.32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0.9813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0.408341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802937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37.59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41.06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38.09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0.9745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0.406965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093498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39.83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45.68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40.44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41.32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0.9808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0.450228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47345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35.67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35.34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0.9846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0.424849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26316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38.26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42.71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38.85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39.4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0.9827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0.410309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70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217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DB93E-2CE7-4A8B-168E-13D3EFC3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38BB0-153C-DEE1-A976-2F1C3B1E7887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MLRI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04E37782-6B76-538F-2216-D5880A02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" y="889003"/>
            <a:ext cx="3386662" cy="50799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11D5CE-9DFC-19FA-877D-E86A15B49340}"/>
              </a:ext>
            </a:extLst>
          </p:cNvPr>
          <p:cNvSpPr txBox="1"/>
          <p:nvPr/>
        </p:nvSpPr>
        <p:spPr>
          <a:xfrm>
            <a:off x="493824" y="6053328"/>
            <a:ext cx="28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Original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765EE-D844-246B-B7E0-D2285F106007}"/>
              </a:ext>
            </a:extLst>
          </p:cNvPr>
          <p:cNvSpPr txBox="1"/>
          <p:nvPr/>
        </p:nvSpPr>
        <p:spPr>
          <a:xfrm>
            <a:off x="4214780" y="6055114"/>
            <a:ext cx="306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</a:t>
            </a:r>
            <a:r>
              <a:rPr lang="en-US" b="1" dirty="0" err="1"/>
              <a:t>Demosaic</a:t>
            </a:r>
            <a:r>
              <a:rPr lang="en-US" b="1" dirty="0"/>
              <a:t> Image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3C5307F-1C27-3ADC-183E-C2331675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60464"/>
              </p:ext>
            </p:extLst>
          </p:nvPr>
        </p:nvGraphicFramePr>
        <p:xfrm>
          <a:off x="7566008" y="900625"/>
          <a:ext cx="4517170" cy="5068362"/>
        </p:xfrm>
        <a:graphic>
          <a:graphicData uri="http://schemas.openxmlformats.org/drawingml/2006/table">
            <a:tbl>
              <a:tblPr/>
              <a:tblGrid>
                <a:gridCol w="645310">
                  <a:extLst>
                    <a:ext uri="{9D8B030D-6E8A-4147-A177-3AD203B41FA5}">
                      <a16:colId xmlns:a16="http://schemas.microsoft.com/office/drawing/2014/main" val="1150029044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3037325833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1892182279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2299721200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4136323008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2745859308"/>
                    </a:ext>
                  </a:extLst>
                </a:gridCol>
                <a:gridCol w="645310">
                  <a:extLst>
                    <a:ext uri="{9D8B030D-6E8A-4147-A177-3AD203B41FA5}">
                      <a16:colId xmlns:a16="http://schemas.microsoft.com/office/drawing/2014/main" val="441597296"/>
                    </a:ext>
                  </a:extLst>
                </a:gridCol>
              </a:tblGrid>
              <a:tr h="19493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Kodak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R-PNSR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G-PNSR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B-PNSR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CPSNR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SSIM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Time(s)</a:t>
                      </a:r>
                    </a:p>
                  </a:txBody>
                  <a:tcPr marL="5782" marR="5782" marT="57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97307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37.92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41.29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39.18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39.25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0.41796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667336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36.44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44.73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42.55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39.77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0.41357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2860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40.63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45.73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42.08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0.43530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70335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36.09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44.18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42.81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0.9772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0.49151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35376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40.72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36.07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37.24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0.9872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0.45115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26708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43.12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39.37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40.59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0.43650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57545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40.64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45.23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39.74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0.9881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0.43530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044660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35.11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39.71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35.99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36.53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0.9866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0.43050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395267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44.98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42.05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0.9818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0.47235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158945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41.05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41.58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0.9844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0.51485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6895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42.89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40.36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39.97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0.9869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0.45075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08623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41.52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46.62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42.74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43.14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0.9865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0.44342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939866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35.96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36.94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34.09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0.9836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0.45704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998107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33.75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40.63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35.97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0.9836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0.44831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40347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35.45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42.48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40.62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38.45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0.9733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0.45300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78142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43.75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46.48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42.82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44.09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0.9903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0.49211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219217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41.25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43.22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40.16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41.37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0.9875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0.48655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03419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35.63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38.88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36.88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0.9794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0.47009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00140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39.82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43.05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40.01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40.73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0.9842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0.51011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815626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41.76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44.12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39.07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41.17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0.9779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0.45326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76452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39.79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42.25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38.21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39.78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0.9821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0.44544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802937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37.47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40.97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36.81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38.07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0.975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0.45957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093498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40.42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46.03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41.43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42.03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0.9824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0.48850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47345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35.36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37.59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33.53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35.18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0.9849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0.53477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26316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38.52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42.78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39.24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39.68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0.9833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0.46216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700102"/>
                  </a:ext>
                </a:extLst>
              </a:tr>
            </a:tbl>
          </a:graphicData>
        </a:graphic>
      </p:graphicFrame>
      <p:pic>
        <p:nvPicPr>
          <p:cNvPr id="4" name="Picture 3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CBADC4EB-2667-B6EB-A6BC-926A92AB2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56" y="884661"/>
            <a:ext cx="3389550" cy="50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43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69187-2E24-915B-45D1-FDACE7C2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DF3F63-AE91-26FC-2646-B9065D0E0ABB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Evaluation of Residual Interpolation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754BF-DC39-9BBD-C275-13BC3B575825}"/>
              </a:ext>
            </a:extLst>
          </p:cNvPr>
          <p:cNvSpPr txBox="1"/>
          <p:nvPr/>
        </p:nvSpPr>
        <p:spPr>
          <a:xfrm>
            <a:off x="426258" y="1006981"/>
            <a:ext cx="107275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I have conducted test on company laptop with CPU: i5-1335U @ 1.30 GHz (Boost 3.6 GHz), 10 threads, RAM: 16GB, OS: Windows 11 Pro.</a:t>
            </a:r>
          </a:p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The mean CPSNR of </a:t>
            </a:r>
            <a:r>
              <a:rPr lang="en-US" b="1" dirty="0"/>
              <a:t>39.4 dB</a:t>
            </a:r>
            <a:r>
              <a:rPr lang="en-US" dirty="0"/>
              <a:t> and a high structural similarity index (SSIM) of </a:t>
            </a:r>
            <a:r>
              <a:rPr lang="en-US" b="1" dirty="0"/>
              <a:t>0.9826</a:t>
            </a:r>
            <a:r>
              <a:rPr lang="en-US" dirty="0"/>
              <a:t> for total 24 images on Kodak dataset with the average of time is </a:t>
            </a:r>
            <a:r>
              <a:rPr lang="en-US" b="1" dirty="0"/>
              <a:t>0.41s</a:t>
            </a:r>
            <a:r>
              <a:rPr lang="en-US" dirty="0"/>
              <a:t>. </a:t>
            </a:r>
          </a:p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altLang="ko-KR" dirty="0"/>
              <a:t>Last week, I have trying to </a:t>
            </a:r>
            <a:r>
              <a:rPr lang="en-US" dirty="0"/>
              <a:t>applying Minimized-Laplacian Residual Interpolation (</a:t>
            </a:r>
            <a:r>
              <a:rPr lang="en-US" dirty="0">
                <a:hlinkClick r:id="rId2"/>
              </a:rPr>
              <a:t>MLRI</a:t>
            </a:r>
            <a:r>
              <a:rPr lang="en-US" dirty="0"/>
              <a:t>)  improved the CPSNR to </a:t>
            </a:r>
            <a:r>
              <a:rPr lang="en-US" b="1" dirty="0"/>
              <a:t>39.68</a:t>
            </a:r>
            <a:r>
              <a:rPr lang="en-US" dirty="0"/>
              <a:t> dB and SSIM to </a:t>
            </a:r>
            <a:r>
              <a:rPr lang="en-US" b="1" dirty="0"/>
              <a:t>0.9833</a:t>
            </a:r>
            <a:r>
              <a:rPr lang="en-US" dirty="0"/>
              <a:t>, it still did not meet the 40 dB target. </a:t>
            </a:r>
          </a:p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Next week, I plan to begin implementing a bit-accurate model for Residual Interpolation (RI) to further improve the results.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761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46FC7E-C2A6-088E-65E8-58C061951BEB}"/>
              </a:ext>
            </a:extLst>
          </p:cNvPr>
          <p:cNvSpPr txBox="1"/>
          <p:nvPr/>
        </p:nvSpPr>
        <p:spPr>
          <a:xfrm>
            <a:off x="6192233" y="2967334"/>
            <a:ext cx="53885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Berlin Sans FB Demi" panose="020E0802020502020306" pitchFamily="34" charset="0"/>
                <a:ea typeface="맑은 고딕" panose="020B0503020000020004" pitchFamily="50" charset="-127"/>
                <a:cs typeface="Aharoni" panose="02010803020104030203" pitchFamily="2" charset="-79"/>
              </a:rPr>
              <a:t>Thank you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uLnTx/>
              <a:uFillTx/>
              <a:latin typeface="Berlin Sans FB Demi" panose="020E0802020502020306" pitchFamily="34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ECEA75-1B75-713C-18CB-E5DDB513F3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"/>
          <a:stretch/>
        </p:blipFill>
        <p:spPr>
          <a:xfrm>
            <a:off x="1740692" y="2025609"/>
            <a:ext cx="4635147" cy="28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02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53C6B-017B-BBBA-C424-0693068E1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E13F8-F2FF-F6A5-3A37-891BED9C1FBB}"/>
              </a:ext>
            </a:extLst>
          </p:cNvPr>
          <p:cNvSpPr txBox="1"/>
          <p:nvPr/>
        </p:nvSpPr>
        <p:spPr>
          <a:xfrm>
            <a:off x="590137" y="3364661"/>
            <a:ext cx="8732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Improve Residual Interpolation for Color Image </a:t>
            </a:r>
            <a:r>
              <a:rPr lang="en-US" sz="4400" b="1" dirty="0" err="1"/>
              <a:t>Demosaicking</a:t>
            </a:r>
            <a:endParaRPr 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B6E15-3372-3245-A253-DD69626A3124}"/>
              </a:ext>
            </a:extLst>
          </p:cNvPr>
          <p:cNvSpPr txBox="1"/>
          <p:nvPr/>
        </p:nvSpPr>
        <p:spPr>
          <a:xfrm>
            <a:off x="590137" y="5111330"/>
            <a:ext cx="2076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Franklin Gothic Medium" panose="020B0603020102020204" pitchFamily="34" charset="0"/>
                <a:ea typeface="맑은 고딕" panose="020B0503020000020004" pitchFamily="50" charset="-127"/>
              </a:rPr>
              <a:t>09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-07-2024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Dinh Hoang Luan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37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D25A-854C-5A55-FA58-24AC50937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947D3-0E4D-ADDC-0038-C75504395892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Red/Blue Channel Interpolation - RI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997C8-FE67-9ED4-9A75-4A8A212DC030}"/>
              </a:ext>
            </a:extLst>
          </p:cNvPr>
          <p:cNvSpPr txBox="1"/>
          <p:nvPr/>
        </p:nvSpPr>
        <p:spPr>
          <a:xfrm>
            <a:off x="407970" y="939236"/>
            <a:ext cx="11425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In the paper, the author only using the </a:t>
            </a:r>
            <a:r>
              <a:rPr lang="en-US" b="1" dirty="0"/>
              <a:t>Tentative</a:t>
            </a:r>
            <a:r>
              <a:rPr lang="en-US" dirty="0"/>
              <a:t> value and </a:t>
            </a:r>
            <a:r>
              <a:rPr lang="en-US" b="1" dirty="0"/>
              <a:t>Residual</a:t>
            </a:r>
            <a:r>
              <a:rPr lang="en-US" dirty="0"/>
              <a:t> value from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pixel and interpolate </a:t>
            </a:r>
            <a:r>
              <a:rPr lang="en-US" dirty="0">
                <a:solidFill>
                  <a:schemeClr val="accent6"/>
                </a:solidFill>
              </a:rPr>
              <a:t>Green </a:t>
            </a:r>
            <a:r>
              <a:rPr lang="en-US" dirty="0"/>
              <a:t>to find the missing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pixel at </a:t>
            </a:r>
            <a:r>
              <a:rPr lang="en-US" dirty="0">
                <a:solidFill>
                  <a:schemeClr val="accent6"/>
                </a:solidFill>
              </a:rPr>
              <a:t>Green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location. Consequently, the actual </a:t>
            </a:r>
            <a:r>
              <a:rPr lang="en-US" dirty="0">
                <a:solidFill>
                  <a:schemeClr val="accent6"/>
                </a:solidFill>
              </a:rPr>
              <a:t>Green</a:t>
            </a:r>
            <a:r>
              <a:rPr lang="en-US" dirty="0"/>
              <a:t> pixel at those locations (present in the original Bayer pattern) are not utilized.</a:t>
            </a:r>
          </a:p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Furthermore, interpolate missing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pixel at </a:t>
            </a:r>
            <a:r>
              <a:rPr lang="en-US" dirty="0">
                <a:solidFill>
                  <a:schemeClr val="accent6"/>
                </a:solidFill>
              </a:rPr>
              <a:t>Green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location are the same</a:t>
            </a:r>
          </a:p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This limitation can lead to less accurate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value reconstruction at </a:t>
            </a:r>
            <a:r>
              <a:rPr lang="en-US" dirty="0">
                <a:solidFill>
                  <a:schemeClr val="accent6"/>
                </a:solidFill>
              </a:rPr>
              <a:t>Green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 </a:t>
            </a:r>
            <a:r>
              <a:rPr lang="en-US" dirty="0"/>
              <a:t>locations, as potentially valuable local color information is ignored.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D3FD0-F791-AC25-DEEE-99C508AFE6A4}"/>
              </a:ext>
            </a:extLst>
          </p:cNvPr>
          <p:cNvSpPr txBox="1"/>
          <p:nvPr/>
        </p:nvSpPr>
        <p:spPr>
          <a:xfrm>
            <a:off x="4539363" y="6425287"/>
            <a:ext cx="311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 Channel Interpolation</a:t>
            </a:r>
          </a:p>
        </p:txBody>
      </p:sp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B83986DC-81C9-AD61-56D4-31E069326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381"/>
            <a:ext cx="12001502" cy="37879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6076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47560-30B2-327A-610F-5B82672B1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81222-F128-2B0E-EEAC-E6F892A10C68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Red/Blue Channel Interpolation - MSG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EF82A2-F312-F279-61ED-19DF027A8D52}"/>
                  </a:ext>
                </a:extLst>
              </p:cNvPr>
              <p:cNvSpPr txBox="1"/>
              <p:nvPr/>
            </p:nvSpPr>
            <p:spPr>
              <a:xfrm>
                <a:off x="407970" y="939236"/>
                <a:ext cx="11425890" cy="321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 latinLnBrk="0">
                  <a:buFont typeface="Wingdings" panose="05000000000000000000" pitchFamily="2" charset="2"/>
                  <a:buChar char="l"/>
                </a:pPr>
                <a:r>
                  <a:rPr lang="en-US" dirty="0"/>
                  <a:t>Utilize the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/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 Channel Interpolation from MSG algorithm is more efficiency as it has addressed the issue from RI:</a:t>
                </a:r>
              </a:p>
              <a:p>
                <a:pPr marL="800100" lvl="1" indent="-342900" algn="just" latinLnBrk="0">
                  <a:buFont typeface="Wingdings" panose="05000000000000000000" pitchFamily="2" charset="2"/>
                  <a:buChar char="l"/>
                </a:pPr>
                <a:r>
                  <a:rPr lang="en-US" dirty="0"/>
                  <a:t>Interpolate missing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pixel at 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 location and missing 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 pixel at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location.</a:t>
                </a:r>
              </a:p>
              <a:p>
                <a:pPr marL="800100" lvl="1" indent="-342900" algn="just" latinLnBrk="0">
                  <a:buFont typeface="Wingdings" panose="05000000000000000000" pitchFamily="2" charset="2"/>
                  <a:buChar char="l"/>
                </a:pPr>
                <a:r>
                  <a:rPr lang="en-US" dirty="0"/>
                  <a:t>Interpolate missing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/</a:t>
                </a:r>
                <a:r>
                  <a:rPr lang="en-US" dirty="0">
                    <a:solidFill>
                      <a:srgbClr val="0070C0"/>
                    </a:solidFill>
                  </a:rPr>
                  <a:t>Blue</a:t>
                </a:r>
                <a:r>
                  <a:rPr lang="en-US" dirty="0"/>
                  <a:t> pixel at </a:t>
                </a:r>
                <a:r>
                  <a:rPr lang="en-US" dirty="0">
                    <a:solidFill>
                      <a:schemeClr val="accent6"/>
                    </a:solidFill>
                  </a:rPr>
                  <a:t>Green</a:t>
                </a:r>
                <a:r>
                  <a:rPr lang="en-US" dirty="0"/>
                  <a:t> location</a:t>
                </a:r>
              </a:p>
              <a:p>
                <a:pPr marL="800100" lvl="1" indent="-342900" algn="just" latinLnBrk="0">
                  <a:buFont typeface="Wingdings" panose="05000000000000000000" pitchFamily="2" charset="2"/>
                  <a:buChar char="l"/>
                </a:pPr>
                <a:endParaRPr lang="en-US" dirty="0"/>
              </a:p>
              <a:p>
                <a:pPr marL="342900" indent="-342900" algn="just" latinLnBrk="0">
                  <a:buFont typeface="Wingdings" panose="05000000000000000000" pitchFamily="2" charset="2"/>
                  <a:buChar char="l"/>
                </a:pPr>
                <a:r>
                  <a:rPr lang="en-US" dirty="0"/>
                  <a:t>First, interpolate Red at Blue pixel and Blue at Red pixel. At Red pixel,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Of course, we don’t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 at the Red pixel, so we need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the nearby Blue pixels.</a:t>
                </a:r>
              </a:p>
              <a:p>
                <a:pPr marL="342900" indent="-342900" algn="just" latinLnBrk="0">
                  <a:buFont typeface="Wingdings" panose="05000000000000000000" pitchFamily="2" charset="2"/>
                  <a:buChar char="l"/>
                </a:pPr>
                <a:endParaRPr lang="en-US" dirty="0"/>
              </a:p>
              <a:p>
                <a:pPr marL="800100" lvl="1" indent="-342900" algn="just" latinLnBrk="0">
                  <a:buFont typeface="Wingdings" panose="05000000000000000000" pitchFamily="2" charset="2"/>
                  <a:buChar char="l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EF82A2-F312-F279-61ED-19DF027A8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0" y="939236"/>
                <a:ext cx="11425890" cy="3214598"/>
              </a:xfrm>
              <a:prstGeom prst="rect">
                <a:avLst/>
              </a:prstGeom>
              <a:blipFill>
                <a:blip r:embed="rId3"/>
                <a:stretch>
                  <a:fillRect l="-480" t="-949" r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>
            <a:extLst>
              <a:ext uri="{FF2B5EF4-FFF2-40B4-BE49-F238E27FC236}">
                <a16:creationId xmlns:a16="http://schemas.microsoft.com/office/drawing/2014/main" id="{27648F56-F3D7-8DB7-48A2-49744295F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051" y="3620377"/>
            <a:ext cx="7741213" cy="301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28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46FF78-55B1-A629-5596-58271C44F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3330A7-BA52-E94C-1032-EED86F4D795D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 Residual Interpolation Algorithm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46814B-6EE3-1618-7880-0F5CB35BE5EB}"/>
              </a:ext>
            </a:extLst>
          </p:cNvPr>
          <p:cNvSpPr txBox="1"/>
          <p:nvPr/>
        </p:nvSpPr>
        <p:spPr>
          <a:xfrm>
            <a:off x="426258" y="1180717"/>
            <a:ext cx="7362335" cy="350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Residual Interpolation algorithm is based on the Gradient-Based Threshold Free (GBTF) algorithm and tries to improve the image quality by using a technique called residual interpolation.</a:t>
            </a:r>
          </a:p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</a:t>
            </a:r>
            <a:r>
              <a:rPr lang="en-US" b="1" dirty="0"/>
              <a:t>residuals</a:t>
            </a:r>
            <a:r>
              <a:rPr lang="en-US" dirty="0"/>
              <a:t> (small difference) will be </a:t>
            </a:r>
            <a:r>
              <a:rPr lang="en-US" b="1" dirty="0"/>
              <a:t>ﬂatter</a:t>
            </a:r>
            <a:r>
              <a:rPr lang="en-US" dirty="0"/>
              <a:t> than the standard color differences, which leads to better results for color image </a:t>
            </a:r>
            <a:r>
              <a:rPr lang="en-US" dirty="0" err="1"/>
              <a:t>demosaicking</a:t>
            </a:r>
            <a:r>
              <a:rPr lang="en-US" b="1" dirty="0"/>
              <a:t>.</a:t>
            </a:r>
            <a:endParaRPr lang="en-US" dirty="0"/>
          </a:p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This method does not use </a:t>
            </a:r>
            <a:r>
              <a:rPr lang="en-US" b="1" dirty="0"/>
              <a:t>color differences</a:t>
            </a:r>
            <a:r>
              <a:rPr lang="en-US" dirty="0"/>
              <a:t>. Instead, it first generate tentative estimates by using a Guided Filter. Then, it finds the </a:t>
            </a:r>
            <a:r>
              <a:rPr lang="en-US" b="1" dirty="0"/>
              <a:t>residuals </a:t>
            </a:r>
            <a:r>
              <a:rPr lang="en-US" dirty="0"/>
              <a:t>between the tentative estimates and the observed (pixel value). Finally, it uses that </a:t>
            </a:r>
            <a:r>
              <a:rPr lang="en-US" b="1" dirty="0"/>
              <a:t>residuals</a:t>
            </a:r>
            <a:r>
              <a:rPr lang="en-US" dirty="0"/>
              <a:t> to interpolate in the missing parts.</a:t>
            </a: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Link of paper: </a:t>
            </a:r>
            <a:r>
              <a:rPr lang="en-US" altLang="ko-KR" dirty="0" err="1">
                <a:hlinkClick r:id="rId3"/>
              </a:rPr>
              <a:t>Residual_Interpolation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D1D3C-B6DB-6E95-42C2-344CDA61BD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498"/>
          <a:stretch/>
        </p:blipFill>
        <p:spPr>
          <a:xfrm>
            <a:off x="10013864" y="859650"/>
            <a:ext cx="1681312" cy="54803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32BC9E-F084-C95E-C3EA-E6128C12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2919"/>
          <a:stretch/>
        </p:blipFill>
        <p:spPr>
          <a:xfrm>
            <a:off x="7788593" y="859650"/>
            <a:ext cx="1819610" cy="54803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86706D-72D5-C38C-2EBA-F33DB0127469}"/>
              </a:ext>
            </a:extLst>
          </p:cNvPr>
          <p:cNvSpPr txBox="1"/>
          <p:nvPr/>
        </p:nvSpPr>
        <p:spPr>
          <a:xfrm>
            <a:off x="7788594" y="6284436"/>
            <a:ext cx="390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interpolation of R pixel value</a:t>
            </a:r>
          </a:p>
          <a:p>
            <a:r>
              <a:rPr lang="en-US" b="1" dirty="0"/>
              <a:t>By using GBTF and RI algorithm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F2257-05E3-6B64-1C01-F17B78E23851}"/>
              </a:ext>
            </a:extLst>
          </p:cNvPr>
          <p:cNvSpPr/>
          <p:nvPr/>
        </p:nvSpPr>
        <p:spPr>
          <a:xfrm>
            <a:off x="8991600" y="2471992"/>
            <a:ext cx="2703576" cy="524933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C6C30F-6BBC-3B80-1A16-33E3B3EF55D5}"/>
              </a:ext>
            </a:extLst>
          </p:cNvPr>
          <p:cNvSpPr/>
          <p:nvPr/>
        </p:nvSpPr>
        <p:spPr>
          <a:xfrm>
            <a:off x="7840808" y="3734880"/>
            <a:ext cx="3324015" cy="1006109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4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6E41D-2FDF-9821-4F85-3055E419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F3FBD4-5668-4DA6-82A4-4CBABFB6E574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Red/Blue Interpolation at Blue/Red Location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42342-33E0-7DA2-4DA6-CCB202B28AF2}"/>
                  </a:ext>
                </a:extLst>
              </p:cNvPr>
              <p:cNvSpPr txBox="1"/>
              <p:nvPr/>
            </p:nvSpPr>
            <p:spPr>
              <a:xfrm>
                <a:off x="345988" y="889003"/>
                <a:ext cx="8114271" cy="4753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atinLnBrk="0"/>
                <a:r>
                  <a:rPr lang="en-US" dirty="0"/>
                  <a:t>The weights for the nearby Blue pixels is defined below:</a:t>
                </a:r>
              </a:p>
              <a:p>
                <a:pPr marL="285750" indent="-285750" latinLnBrk="0">
                  <a:buFontTx/>
                  <a:buChar char="-"/>
                </a:pPr>
                <a:r>
                  <a:rPr lang="en-US" dirty="0"/>
                  <a:t>Radius of 1 will have a positive AX value</a:t>
                </a:r>
              </a:p>
              <a:p>
                <a:pPr marL="285750" indent="-285750" latinLnBrk="0">
                  <a:buFontTx/>
                  <a:buChar char="-"/>
                </a:pPr>
                <a:r>
                  <a:rPr lang="en-US" dirty="0"/>
                  <a:t>Radius of 3 will have a negative BX value</a:t>
                </a:r>
              </a:p>
              <a:p>
                <a:pPr marL="285750" indent="-285750" latinLnBrk="0">
                  <a:buFontTx/>
                  <a:buChar char="-"/>
                </a:pPr>
                <a:r>
                  <a:rPr lang="en-US" dirty="0"/>
                  <a:t>Larger will have 0 weight</a:t>
                </a:r>
              </a:p>
              <a:p>
                <a:pPr marL="285750" indent="-285750" latinLnBrk="0">
                  <a:buFontTx/>
                  <a:buChar char="-"/>
                </a:pPr>
                <a:r>
                  <a:rPr lang="en-US" dirty="0"/>
                  <a:t>Sum of all values is 1.</a:t>
                </a:r>
              </a:p>
              <a:p>
                <a:pPr latinLnBrk="0"/>
                <a:r>
                  <a:rPr lang="en-US" dirty="0"/>
                  <a:t>In the paper, author uses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.</a:t>
                </a:r>
              </a:p>
              <a:p>
                <a:pPr latinLnBrk="0"/>
                <a:r>
                  <a:rPr lang="en-US" dirty="0"/>
                  <a:t>Then we have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𝐵𝑋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⇔40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atinLnBrk="0"/>
                <a:r>
                  <a:rPr lang="en-US" dirty="0"/>
                  <a:t>At the end, we can interpolate by</a:t>
                </a: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atinLnBrk="0"/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D42342-33E0-7DA2-4DA6-CCB202B28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88" y="889003"/>
                <a:ext cx="8114271" cy="4753096"/>
              </a:xfrm>
              <a:prstGeom prst="rect">
                <a:avLst/>
              </a:prstGeom>
              <a:blipFill>
                <a:blip r:embed="rId2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EC24B6B-0C76-C9C5-9207-D70D9BBD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67" y="2504690"/>
            <a:ext cx="3286511" cy="32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7D73679-3E27-61EC-9EFA-1CA55A47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61" y="2830084"/>
            <a:ext cx="2635721" cy="26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6C3A8E1-7028-FD2C-61E5-F3F50C12F9DC}"/>
              </a:ext>
            </a:extLst>
          </p:cNvPr>
          <p:cNvSpPr/>
          <p:nvPr/>
        </p:nvSpPr>
        <p:spPr>
          <a:xfrm>
            <a:off x="9013092" y="3139515"/>
            <a:ext cx="2016858" cy="201685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5545C7-7062-AFE4-C2DE-F5BE2EFB1E21}"/>
              </a:ext>
            </a:extLst>
          </p:cNvPr>
          <p:cNvSpPr/>
          <p:nvPr/>
        </p:nvSpPr>
        <p:spPr>
          <a:xfrm>
            <a:off x="9607377" y="3733800"/>
            <a:ext cx="828288" cy="8282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89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38300-6A6F-2FEB-175C-E20671428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738265-B33A-EF61-BBBC-5E9F76185B0B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 and Blue Interpolation at Green Location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3CC7B-A503-DFC7-0DA3-78BA3B4D05F0}"/>
                  </a:ext>
                </a:extLst>
              </p:cNvPr>
              <p:cNvSpPr txBox="1"/>
              <p:nvPr/>
            </p:nvSpPr>
            <p:spPr>
              <a:xfrm>
                <a:off x="345988" y="889003"/>
                <a:ext cx="11392931" cy="2739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/>
                <a:r>
                  <a:rPr lang="en-US"/>
                  <a:t>Then, interpolate Red and Blue at Green pixel.</a:t>
                </a:r>
              </a:p>
              <a:p>
                <a:pPr latinLnBrk="0"/>
                <a:r>
                  <a:rPr lang="en-US"/>
                  <a:t>Suppose a case of Green pixel with horizontal Reds and vertical Blues</a:t>
                </a: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−1,0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1,0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0,−1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pPr latinLnBrk="0"/>
                <a:r>
                  <a:rPr lang="en-US"/>
                  <a:t>Recall,</a:t>
                </a:r>
              </a:p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(−1,0)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B3CC7B-A503-DFC7-0DA3-78BA3B4D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88" y="889003"/>
                <a:ext cx="11392931" cy="2739917"/>
              </a:xfrm>
              <a:prstGeom prst="rect">
                <a:avLst/>
              </a:prstGeom>
              <a:blipFill>
                <a:blip r:embed="rId2"/>
                <a:stretch>
                  <a:fillRect l="-482" t="-1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527159A-5B79-C6F1-2E1B-CCD9B471C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721" y="4015360"/>
            <a:ext cx="7573279" cy="25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22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900BF-DD85-3516-F42D-D9940016D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7DB7ED-8A1B-731D-1E81-23BECFD8DD02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Improvement 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1F083-78A0-4DA5-34D7-8A3B6A8874DD}"/>
              </a:ext>
            </a:extLst>
          </p:cNvPr>
          <p:cNvSpPr txBox="1"/>
          <p:nvPr/>
        </p:nvSpPr>
        <p:spPr>
          <a:xfrm>
            <a:off x="407970" y="939236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Improvement of Residual Interpolation by using Red and Blue channel interpolation from MSG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9B20EE2D-B6DF-DFB3-C2FC-AB6741A3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30" y="1358801"/>
            <a:ext cx="9341698" cy="50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50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19B7D-287A-DC39-F616-A031F804D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CA2C36-93B7-6E1B-66E4-27ED0C6107F7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Residual Interpolation Improvement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800F7356-B172-B49D-3D9F-C66EB8E9A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888993"/>
            <a:ext cx="3386662" cy="50799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8531BB-2E13-4409-92DA-A448CF0D7019}"/>
              </a:ext>
            </a:extLst>
          </p:cNvPr>
          <p:cNvSpPr txBox="1"/>
          <p:nvPr/>
        </p:nvSpPr>
        <p:spPr>
          <a:xfrm>
            <a:off x="1347542" y="6036260"/>
            <a:ext cx="14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RI</a:t>
            </a:r>
          </a:p>
        </p:txBody>
      </p:sp>
      <p:pic>
        <p:nvPicPr>
          <p:cNvPr id="4" name="Picture 3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8D5528D7-7AFD-227C-7A35-9F3FC49D3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277" y="888993"/>
            <a:ext cx="3386662" cy="5079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F8A6E-3866-AF2E-4602-479CB7C72FF2}"/>
              </a:ext>
            </a:extLst>
          </p:cNvPr>
          <p:cNvSpPr txBox="1"/>
          <p:nvPr/>
        </p:nvSpPr>
        <p:spPr>
          <a:xfrm>
            <a:off x="4288181" y="6036260"/>
            <a:ext cx="30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RI Improvement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8444F7-29AB-D0A8-AEC4-7AAB0D7A7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39347"/>
              </p:ext>
            </p:extLst>
          </p:nvPr>
        </p:nvGraphicFramePr>
        <p:xfrm>
          <a:off x="7825999" y="888993"/>
          <a:ext cx="3574732" cy="53014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683">
                  <a:extLst>
                    <a:ext uri="{9D8B030D-6E8A-4147-A177-3AD203B41FA5}">
                      <a16:colId xmlns:a16="http://schemas.microsoft.com/office/drawing/2014/main" val="4016175770"/>
                    </a:ext>
                  </a:extLst>
                </a:gridCol>
                <a:gridCol w="893683">
                  <a:extLst>
                    <a:ext uri="{9D8B030D-6E8A-4147-A177-3AD203B41FA5}">
                      <a16:colId xmlns:a16="http://schemas.microsoft.com/office/drawing/2014/main" val="49701727"/>
                    </a:ext>
                  </a:extLst>
                </a:gridCol>
                <a:gridCol w="893683">
                  <a:extLst>
                    <a:ext uri="{9D8B030D-6E8A-4147-A177-3AD203B41FA5}">
                      <a16:colId xmlns:a16="http://schemas.microsoft.com/office/drawing/2014/main" val="3800867113"/>
                    </a:ext>
                  </a:extLst>
                </a:gridCol>
                <a:gridCol w="893683">
                  <a:extLst>
                    <a:ext uri="{9D8B030D-6E8A-4147-A177-3AD203B41FA5}">
                      <a16:colId xmlns:a16="http://schemas.microsoft.com/office/drawing/2014/main" val="1914235610"/>
                    </a:ext>
                  </a:extLst>
                </a:gridCol>
              </a:tblGrid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Kodim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FC% (T=5)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CPSNR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SSIM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8690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14.16194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39.81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0.9902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947809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8.85951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41.55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0.9796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79865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4.13132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43.18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0.9891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229054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11.90898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40.49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0.9813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92225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15.74682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38.1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508899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8.28222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41.19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0.9902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54543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6.03739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42.65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0.9903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859259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20.98796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37.19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50992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3.27911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43.57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684421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3.76511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42.78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0.9872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410463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8.36309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40.88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0.9895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422416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12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3.59777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44.09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019875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29.31163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35.57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0.9848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196168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12.42345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37.03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080673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12.20271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39.68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0.9777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10862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3.35795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44.63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0.9912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662258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3.99246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41.97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0.9894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288824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17.72436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37.54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0.9822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83576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7.12865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41.83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0.9868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032661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20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7.80945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41.77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0.978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5781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21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10.85714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0.9839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599702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22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14.33411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38.68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0.9771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68999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23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4.94995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43.36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0.9853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214648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24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14.84273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35.26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0.9867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89363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Average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10.33566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40.53333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0.9858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792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960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92CFB-8AD8-E2D7-6F90-45A48E29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2D289E-094C-DC04-A343-9B7C4357EB5F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Residual Interpolation Improvement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4DC2540F-C10E-A804-4D41-BEF811673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39" t="56375" r="18186" b="30648"/>
          <a:stretch>
            <a:fillRect/>
          </a:stretch>
        </p:blipFill>
        <p:spPr>
          <a:xfrm>
            <a:off x="900010" y="1029281"/>
            <a:ext cx="2361041" cy="4799438"/>
          </a:xfrm>
          <a:custGeom>
            <a:avLst/>
            <a:gdLst>
              <a:gd name="connsiteX0" fmla="*/ 0 w 324291"/>
              <a:gd name="connsiteY0" fmla="*/ 0 h 659207"/>
              <a:gd name="connsiteX1" fmla="*/ 324291 w 324291"/>
              <a:gd name="connsiteY1" fmla="*/ 0 h 659207"/>
              <a:gd name="connsiteX2" fmla="*/ 324291 w 324291"/>
              <a:gd name="connsiteY2" fmla="*/ 659207 h 659207"/>
              <a:gd name="connsiteX3" fmla="*/ 0 w 324291"/>
              <a:gd name="connsiteY3" fmla="*/ 659207 h 65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291" h="659207">
                <a:moveTo>
                  <a:pt x="0" y="0"/>
                </a:moveTo>
                <a:lnTo>
                  <a:pt x="324291" y="0"/>
                </a:lnTo>
                <a:lnTo>
                  <a:pt x="324291" y="659207"/>
                </a:lnTo>
                <a:lnTo>
                  <a:pt x="0" y="659207"/>
                </a:ln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7C6E69-B9EF-0790-8AFB-5601D43D569C}"/>
              </a:ext>
            </a:extLst>
          </p:cNvPr>
          <p:cNvSpPr txBox="1"/>
          <p:nvPr/>
        </p:nvSpPr>
        <p:spPr>
          <a:xfrm>
            <a:off x="1347542" y="6036260"/>
            <a:ext cx="14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RI</a:t>
            </a:r>
          </a:p>
        </p:txBody>
      </p:sp>
      <p:pic>
        <p:nvPicPr>
          <p:cNvPr id="10" name="Picture 9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08A0C7FA-C496-F891-A8F4-EC35AF30E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0" t="56525" r="18485" b="30498"/>
          <a:stretch>
            <a:fillRect/>
          </a:stretch>
        </p:blipFill>
        <p:spPr>
          <a:xfrm>
            <a:off x="4604744" y="1029281"/>
            <a:ext cx="2361041" cy="4799438"/>
          </a:xfrm>
          <a:custGeom>
            <a:avLst/>
            <a:gdLst>
              <a:gd name="connsiteX0" fmla="*/ 0 w 324291"/>
              <a:gd name="connsiteY0" fmla="*/ 0 h 659207"/>
              <a:gd name="connsiteX1" fmla="*/ 324291 w 324291"/>
              <a:gd name="connsiteY1" fmla="*/ 0 h 659207"/>
              <a:gd name="connsiteX2" fmla="*/ 324291 w 324291"/>
              <a:gd name="connsiteY2" fmla="*/ 659207 h 659207"/>
              <a:gd name="connsiteX3" fmla="*/ 0 w 324291"/>
              <a:gd name="connsiteY3" fmla="*/ 659207 h 65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291" h="659207">
                <a:moveTo>
                  <a:pt x="0" y="0"/>
                </a:moveTo>
                <a:lnTo>
                  <a:pt x="324291" y="0"/>
                </a:lnTo>
                <a:lnTo>
                  <a:pt x="324291" y="659207"/>
                </a:lnTo>
                <a:lnTo>
                  <a:pt x="0" y="659207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B40DA-4E56-9DFA-A971-638A6D271632}"/>
              </a:ext>
            </a:extLst>
          </p:cNvPr>
          <p:cNvSpPr txBox="1"/>
          <p:nvPr/>
        </p:nvSpPr>
        <p:spPr>
          <a:xfrm>
            <a:off x="4288181" y="6036260"/>
            <a:ext cx="30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RI Improvement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34613B-4187-02E9-1BCE-C4DCA11A0591}"/>
              </a:ext>
            </a:extLst>
          </p:cNvPr>
          <p:cNvGraphicFramePr>
            <a:graphicFrameLocks noGrp="1"/>
          </p:cNvGraphicFramePr>
          <p:nvPr/>
        </p:nvGraphicFramePr>
        <p:xfrm>
          <a:off x="7825999" y="888993"/>
          <a:ext cx="3574732" cy="53014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683">
                  <a:extLst>
                    <a:ext uri="{9D8B030D-6E8A-4147-A177-3AD203B41FA5}">
                      <a16:colId xmlns:a16="http://schemas.microsoft.com/office/drawing/2014/main" val="4016175770"/>
                    </a:ext>
                  </a:extLst>
                </a:gridCol>
                <a:gridCol w="893683">
                  <a:extLst>
                    <a:ext uri="{9D8B030D-6E8A-4147-A177-3AD203B41FA5}">
                      <a16:colId xmlns:a16="http://schemas.microsoft.com/office/drawing/2014/main" val="49701727"/>
                    </a:ext>
                  </a:extLst>
                </a:gridCol>
                <a:gridCol w="893683">
                  <a:extLst>
                    <a:ext uri="{9D8B030D-6E8A-4147-A177-3AD203B41FA5}">
                      <a16:colId xmlns:a16="http://schemas.microsoft.com/office/drawing/2014/main" val="3800867113"/>
                    </a:ext>
                  </a:extLst>
                </a:gridCol>
                <a:gridCol w="893683">
                  <a:extLst>
                    <a:ext uri="{9D8B030D-6E8A-4147-A177-3AD203B41FA5}">
                      <a16:colId xmlns:a16="http://schemas.microsoft.com/office/drawing/2014/main" val="1914235610"/>
                    </a:ext>
                  </a:extLst>
                </a:gridCol>
              </a:tblGrid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>
                          <a:effectLst/>
                        </a:rPr>
                        <a:t>Kodim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FC% (T=5)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CPSNR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SSIM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8690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14.16194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39.81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0.9902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947809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8.85951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41.55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0.9796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79865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4.13132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43.18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0.9891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229054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11.90898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40.49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0.9813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92225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15.74682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38.1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508899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8.28222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41.19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0.9902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254543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6.03739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42.65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0.9903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859259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20.98796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37.19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50992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3.27911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43.57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684421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3.76511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42.78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0.9872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410463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8.36309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40.88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0.9895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422416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12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3.59777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44.09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0.9885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019875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29.31163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35.57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0.9848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196168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12.42345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37.03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0.9862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080673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12.20271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39.68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0.9777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10862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3.35795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44.63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0.9912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662258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3.99246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41.97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0.9894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288824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17.72436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37.54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0.9822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83576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7.12865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41.83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0.9868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032661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20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7.80945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41.77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0.978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5781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21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10.85714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0.9839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599702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22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14.33411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38.68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0.9771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168999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23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4.94995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43.36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0.9853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214648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24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14.84273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35.26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0.9867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89363"/>
                  </a:ext>
                </a:extLst>
              </a:tr>
              <a:tr h="195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Average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83" marR="5783" marT="57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10.33566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40.53333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0.9858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71" marR="5771" marT="57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792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946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869B4-3A47-16A4-BD9C-32936CF65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C46659-710E-BBAB-496F-C55FD1805161}"/>
              </a:ext>
            </a:extLst>
          </p:cNvPr>
          <p:cNvSpPr txBox="1"/>
          <p:nvPr/>
        </p:nvSpPr>
        <p:spPr>
          <a:xfrm>
            <a:off x="590136" y="3364661"/>
            <a:ext cx="111065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4400" b="1" dirty="0"/>
              <a:t>Four-Direction Residual Interpolation </a:t>
            </a:r>
          </a:p>
          <a:p>
            <a:pPr latinLnBrk="0"/>
            <a:r>
              <a:rPr lang="en-US" sz="4400" b="1" dirty="0"/>
              <a:t>for </a:t>
            </a:r>
            <a:r>
              <a:rPr lang="en-US" sz="4400" b="1" dirty="0" err="1"/>
              <a:t>Demosaicking</a:t>
            </a:r>
            <a:endParaRPr 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55C1C-0C23-38BA-60FE-01E95D619A18}"/>
              </a:ext>
            </a:extLst>
          </p:cNvPr>
          <p:cNvSpPr txBox="1"/>
          <p:nvPr/>
        </p:nvSpPr>
        <p:spPr>
          <a:xfrm>
            <a:off x="590136" y="5488319"/>
            <a:ext cx="2076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Franklin Gothic Medium" panose="020B0603020102020204" pitchFamily="34" charset="0"/>
                <a:ea typeface="맑은 고딕" panose="020B0503020000020004" pitchFamily="50" charset="-127"/>
              </a:rPr>
              <a:t>14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-07-2024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Dinh Hoang Luan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920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023A-C93A-028F-8F21-B7B569C10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95524-4C61-B937-CEDB-D5E78D996F4C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 – Tentative Pixel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AFC2E-85F6-0830-6C0B-7878817125B4}"/>
              </a:ext>
            </a:extLst>
          </p:cNvPr>
          <p:cNvSpPr txBox="1"/>
          <p:nvPr/>
        </p:nvSpPr>
        <p:spPr>
          <a:xfrm>
            <a:off x="2898590" y="6226787"/>
            <a:ext cx="551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outline guided </a:t>
            </a:r>
            <a:r>
              <a:rPr lang="en-US" b="1" dirty="0" err="1"/>
              <a:t>Upsampling</a:t>
            </a:r>
            <a:r>
              <a:rPr lang="en-US" b="1" dirty="0"/>
              <a:t> process of FDRI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980D9-A70E-52DF-9A21-B242F17269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861"/>
          <a:stretch>
            <a:fillRect/>
          </a:stretch>
        </p:blipFill>
        <p:spPr>
          <a:xfrm>
            <a:off x="1549343" y="1445843"/>
            <a:ext cx="3829422" cy="11524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67739E-7139-0F76-E2DA-05C65670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153" r="43497"/>
          <a:stretch>
            <a:fillRect/>
          </a:stretch>
        </p:blipFill>
        <p:spPr>
          <a:xfrm>
            <a:off x="1549051" y="979732"/>
            <a:ext cx="2648277" cy="4432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3F0C0AC-67D1-1773-8D43-67DE92467A0E}"/>
              </a:ext>
            </a:extLst>
          </p:cNvPr>
          <p:cNvGrpSpPr/>
          <p:nvPr/>
        </p:nvGrpSpPr>
        <p:grpSpPr>
          <a:xfrm>
            <a:off x="1301910" y="2704469"/>
            <a:ext cx="9588180" cy="3595568"/>
            <a:chOff x="1301910" y="889003"/>
            <a:chExt cx="9588180" cy="3595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A5B3EE-531F-227D-B2D2-5F8A0DB8B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1910" y="889003"/>
              <a:ext cx="9588180" cy="35955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1B884CB-8BFB-D2DC-E8C2-D58DEA8F9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0486" y="1479560"/>
              <a:ext cx="977639" cy="87289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69D7F8-38F5-9C4B-DFBD-592BD92BD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0485" y="3120181"/>
              <a:ext cx="977639" cy="87289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D71E3E-E1CB-20DE-0E38-2A14570E3DFE}"/>
              </a:ext>
            </a:extLst>
          </p:cNvPr>
          <p:cNvSpPr txBox="1"/>
          <p:nvPr/>
        </p:nvSpPr>
        <p:spPr>
          <a:xfrm>
            <a:off x="4249140" y="995199"/>
            <a:ext cx="49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b="1" dirty="0"/>
              <a:t>(1)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9697AC-93B6-7169-BC76-9C0B3E602C24}"/>
              </a:ext>
            </a:extLst>
          </p:cNvPr>
          <p:cNvSpPr txBox="1"/>
          <p:nvPr/>
        </p:nvSpPr>
        <p:spPr>
          <a:xfrm>
            <a:off x="5414411" y="1801143"/>
            <a:ext cx="49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b="1" dirty="0"/>
              <a:t>(5)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75B33E-3B41-B611-23B3-5BE9E68B7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4805" y="1364531"/>
            <a:ext cx="3227738" cy="8597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5E1B1B-0784-9F0C-2F80-15A4F6C408B9}"/>
              </a:ext>
            </a:extLst>
          </p:cNvPr>
          <p:cNvSpPr txBox="1"/>
          <p:nvPr/>
        </p:nvSpPr>
        <p:spPr>
          <a:xfrm>
            <a:off x="9862543" y="1609728"/>
            <a:ext cx="49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b="1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647408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B662ED-E84B-E749-F1A0-48ECF128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E4ACA4-7C47-50BE-A5D1-7F63D096A3B8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 – Guided Filter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E04C31-A3ED-CAF6-39FD-8F88AA09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48" y="966348"/>
            <a:ext cx="9059539" cy="14384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7538BB-030C-B488-C825-15900F9D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801"/>
          <a:stretch/>
        </p:blipFill>
        <p:spPr>
          <a:xfrm>
            <a:off x="451248" y="2607899"/>
            <a:ext cx="3409552" cy="33993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C02303-1E29-AA59-4F6D-E4BFAE6346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645"/>
          <a:stretch/>
        </p:blipFill>
        <p:spPr>
          <a:xfrm>
            <a:off x="4670972" y="1844937"/>
            <a:ext cx="5468110" cy="49253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0682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380236-FB5D-A857-5A02-A8875C81D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F15F68-34F9-C374-7ECB-098813512D24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 – Tentative Pixel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49C10-2511-4D0D-8A03-117A7E1EDBF3}"/>
              </a:ext>
            </a:extLst>
          </p:cNvPr>
          <p:cNvSpPr txBox="1"/>
          <p:nvPr/>
        </p:nvSpPr>
        <p:spPr>
          <a:xfrm>
            <a:off x="763495" y="6184440"/>
            <a:ext cx="1109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Guided ﬁltering process required for G plan interpolation of the proposed algorithm, RI, and MLRI.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67D98-70AD-D08E-5495-71BA6951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33" y="867387"/>
            <a:ext cx="8664534" cy="5359400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73AD4CC-F258-D48D-D742-4A192D622592}"/>
              </a:ext>
            </a:extLst>
          </p:cNvPr>
          <p:cNvSpPr/>
          <p:nvPr/>
        </p:nvSpPr>
        <p:spPr>
          <a:xfrm>
            <a:off x="2184400" y="1041400"/>
            <a:ext cx="4279900" cy="4470400"/>
          </a:xfrm>
          <a:prstGeom prst="flowChartProcess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17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B1567-375E-344B-CFFB-36B727BD4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FD6091-0093-79CD-09A0-72338E64D31F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 - The directional gradients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9A78A-7CD1-9975-EA09-DB6B5B03E323}"/>
              </a:ext>
            </a:extLst>
          </p:cNvPr>
          <p:cNvSpPr txBox="1"/>
          <p:nvPr/>
        </p:nvSpPr>
        <p:spPr>
          <a:xfrm>
            <a:off x="510840" y="1010800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horizontally and vertically interpolated Bayer planes 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0328B7-A856-13A1-63EB-53F9E5852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40" y="1505219"/>
            <a:ext cx="1751825" cy="860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D4682-7391-9230-C9BE-0CC362B22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40" y="2350877"/>
            <a:ext cx="4787975" cy="340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0A73A4-EABF-F7D1-5361-5E858AFE908E}"/>
              </a:ext>
            </a:extLst>
          </p:cNvPr>
          <p:cNvSpPr txBox="1"/>
          <p:nvPr/>
        </p:nvSpPr>
        <p:spPr>
          <a:xfrm>
            <a:off x="510840" y="2842146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horizontally and vertically interpolated Bayer planes as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D26807-C4AD-7A8D-9B02-BCCE402D9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40" y="3336564"/>
            <a:ext cx="5821451" cy="9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43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80D7-3E14-9C47-D12F-50926A8C8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standard color difference&#10;&#10;AI-generated content may be incorrect.">
            <a:extLst>
              <a:ext uri="{FF2B5EF4-FFF2-40B4-BE49-F238E27FC236}">
                <a16:creationId xmlns:a16="http://schemas.microsoft.com/office/drawing/2014/main" id="{0767E1A7-5727-8FFB-57C4-B4B804EDF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36" y="1050579"/>
            <a:ext cx="7501056" cy="47568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825E70-3E3F-CFC5-1386-51C1D3A6F281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 Residual Interpolation Algorithm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CD9A4-72E4-8C48-4816-CFF585B53921}"/>
              </a:ext>
            </a:extLst>
          </p:cNvPr>
          <p:cNvSpPr txBox="1"/>
          <p:nvPr/>
        </p:nvSpPr>
        <p:spPr>
          <a:xfrm>
            <a:off x="89208" y="955909"/>
            <a:ext cx="4357896" cy="571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The Residual Interpolation algorithm is based on the Gradient-Based Threshold Free (GBTF) algorithm and tries to improve the image quality by using a technique called residual interpolation.</a:t>
            </a:r>
          </a:p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This method does not use </a:t>
            </a:r>
            <a:r>
              <a:rPr lang="en-US" b="1" dirty="0"/>
              <a:t>color differences</a:t>
            </a:r>
            <a:r>
              <a:rPr lang="en-US" dirty="0"/>
              <a:t>. Instead, it first generate tentative estimates by using a Guided Filter. Then, it finds the </a:t>
            </a:r>
            <a:r>
              <a:rPr lang="en-US" b="1" dirty="0"/>
              <a:t>residuals </a:t>
            </a:r>
            <a:r>
              <a:rPr lang="en-US" dirty="0"/>
              <a:t>between the tentative estimates and the observed (pixel value). Finally, it uses that </a:t>
            </a:r>
            <a:r>
              <a:rPr lang="en-US" b="1" dirty="0"/>
              <a:t>residuals</a:t>
            </a:r>
            <a:r>
              <a:rPr lang="en-US" dirty="0"/>
              <a:t> to interpolate in the missing parts.</a:t>
            </a:r>
          </a:p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The </a:t>
            </a:r>
            <a:r>
              <a:rPr lang="en-US" b="1" dirty="0"/>
              <a:t>residuals</a:t>
            </a:r>
            <a:r>
              <a:rPr lang="en-US" dirty="0"/>
              <a:t> (small difference) will be </a:t>
            </a:r>
            <a:r>
              <a:rPr lang="en-US" b="1" dirty="0"/>
              <a:t>ﬂatter</a:t>
            </a:r>
            <a:r>
              <a:rPr lang="en-US" dirty="0"/>
              <a:t> than the standard color differences, which leads to better results for color image </a:t>
            </a:r>
            <a:r>
              <a:rPr lang="en-US" dirty="0" err="1"/>
              <a:t>demosaicking</a:t>
            </a:r>
            <a:r>
              <a:rPr lang="en-US" b="1" dirty="0"/>
              <a:t>.</a:t>
            </a:r>
            <a:endParaRPr lang="en-US" dirty="0"/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Link of paper: </a:t>
            </a:r>
            <a:r>
              <a:rPr lang="en-US" altLang="ko-KR" dirty="0" err="1">
                <a:hlinkClick r:id="rId4"/>
              </a:rPr>
              <a:t>Residual_Interpolation</a:t>
            </a:r>
            <a:endParaRPr lang="en-US" altLang="ko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F58E93-039F-A8F2-1ABF-18F7252894BF}"/>
              </a:ext>
            </a:extLst>
          </p:cNvPr>
          <p:cNvSpPr/>
          <p:nvPr/>
        </p:nvSpPr>
        <p:spPr>
          <a:xfrm>
            <a:off x="5408341" y="1148576"/>
            <a:ext cx="1126273" cy="3211551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FEA302-4638-31D9-756C-05139BCBE826}"/>
              </a:ext>
            </a:extLst>
          </p:cNvPr>
          <p:cNvSpPr/>
          <p:nvPr/>
        </p:nvSpPr>
        <p:spPr>
          <a:xfrm>
            <a:off x="8051180" y="1987890"/>
            <a:ext cx="702527" cy="3532706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42DAD-1740-7EBB-FCB6-560047AE9521}"/>
              </a:ext>
            </a:extLst>
          </p:cNvPr>
          <p:cNvSpPr txBox="1"/>
          <p:nvPr/>
        </p:nvSpPr>
        <p:spPr>
          <a:xfrm>
            <a:off x="4601736" y="5807421"/>
            <a:ext cx="75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interpolation of R pixel value by using GBTF and RI algorithm</a:t>
            </a:r>
          </a:p>
        </p:txBody>
      </p:sp>
    </p:spTree>
    <p:extLst>
      <p:ext uri="{BB962C8B-B14F-4D97-AF65-F5344CB8AC3E}">
        <p14:creationId xmlns:p14="http://schemas.microsoft.com/office/powerpoint/2010/main" val="7426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5566A-1B81-5BDA-6CFC-34989FFD2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FCA5E8-4216-F7F0-CA12-C99CD40B91F5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 - The directional weights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5B74F-C58E-C9D9-DFDE-09492C8E0EE3}"/>
                  </a:ext>
                </a:extLst>
              </p:cNvPr>
              <p:cNvSpPr txBox="1"/>
              <p:nvPr/>
            </p:nvSpPr>
            <p:spPr>
              <a:xfrm>
                <a:off x="1311188" y="1648847"/>
                <a:ext cx="4227106" cy="354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5B74F-C58E-C9D9-DFDE-09492C8E0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188" y="1648847"/>
                <a:ext cx="4227106" cy="3540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4B367D-4506-9C46-CC0E-49D20EDB2680}"/>
                  </a:ext>
                </a:extLst>
              </p:cNvPr>
              <p:cNvSpPr txBox="1"/>
              <p:nvPr/>
            </p:nvSpPr>
            <p:spPr>
              <a:xfrm>
                <a:off x="7182112" y="1648847"/>
                <a:ext cx="4227106" cy="354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1/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1/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1/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1/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4B367D-4506-9C46-CC0E-49D20EDB2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112" y="1648847"/>
                <a:ext cx="4227106" cy="3540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BED897D-D054-9DAE-32B8-6E81D87FFB71}"/>
              </a:ext>
            </a:extLst>
          </p:cNvPr>
          <p:cNvSpPr txBox="1"/>
          <p:nvPr/>
        </p:nvSpPr>
        <p:spPr>
          <a:xfrm>
            <a:off x="510840" y="1010800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four directional weights are calculated as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78571F-5486-35C5-F65D-8F0B3334B44B}"/>
              </a:ext>
            </a:extLst>
          </p:cNvPr>
          <p:cNvSpPr/>
          <p:nvPr/>
        </p:nvSpPr>
        <p:spPr>
          <a:xfrm>
            <a:off x="5668053" y="2959100"/>
            <a:ext cx="1384300" cy="46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78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26E0-5CC5-DB72-1928-17288DAD6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46C802-0CB0-89DF-A94B-583360E7445B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 – Reconstructed G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229189-E2D3-A464-6BEB-F7FF238CF516}"/>
              </a:ext>
            </a:extLst>
          </p:cNvPr>
          <p:cNvSpPr txBox="1"/>
          <p:nvPr/>
        </p:nvSpPr>
        <p:spPr>
          <a:xfrm>
            <a:off x="234719" y="1010800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directional estimates of G in the north, south, east, and west directions: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3223F-C53C-FEAD-A8A0-62FFB0A4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9" y="1396775"/>
            <a:ext cx="3451560" cy="1766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D8292-A4AD-818F-1794-4610257C93A9}"/>
              </a:ext>
            </a:extLst>
          </p:cNvPr>
          <p:cNvSpPr txBox="1"/>
          <p:nvPr/>
        </p:nvSpPr>
        <p:spPr>
          <a:xfrm>
            <a:off x="234719" y="3459687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G′ represents the reconstructed G pixel and α is experimentally determined as 0.7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19A981-B040-C0D6-AD11-1DA1F6D25673}"/>
                  </a:ext>
                </a:extLst>
              </p:cNvPr>
              <p:cNvSpPr txBox="1"/>
              <p:nvPr/>
            </p:nvSpPr>
            <p:spPr>
              <a:xfrm>
                <a:off x="234719" y="3998062"/>
                <a:ext cx="11936730" cy="38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(1 −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19A981-B040-C0D6-AD11-1DA1F6D25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19" y="3998062"/>
                <a:ext cx="11936730" cy="385042"/>
              </a:xfrm>
              <a:prstGeom prst="rect">
                <a:avLst/>
              </a:prstGeom>
              <a:blipFill>
                <a:blip r:embed="rId4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Down 13">
            <a:extLst>
              <a:ext uri="{FF2B5EF4-FFF2-40B4-BE49-F238E27FC236}">
                <a16:creationId xmlns:a16="http://schemas.microsoft.com/office/drawing/2014/main" id="{623F1A0D-813A-2F7B-EE51-E71A7521420D}"/>
              </a:ext>
            </a:extLst>
          </p:cNvPr>
          <p:cNvSpPr/>
          <p:nvPr/>
        </p:nvSpPr>
        <p:spPr>
          <a:xfrm>
            <a:off x="5905500" y="4524504"/>
            <a:ext cx="381000" cy="1117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6D7BF0-F8C1-8CE6-3057-1ACA899E70AA}"/>
                  </a:ext>
                </a:extLst>
              </p:cNvPr>
              <p:cNvSpPr txBox="1"/>
              <p:nvPr/>
            </p:nvSpPr>
            <p:spPr>
              <a:xfrm>
                <a:off x="234719" y="5695148"/>
                <a:ext cx="11936730" cy="78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+(1 −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6D7BF0-F8C1-8CE6-3057-1ACA899E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19" y="5695148"/>
                <a:ext cx="11936730" cy="788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425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C978E-594F-19C2-A7DD-422590025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895F6A-1744-D151-F748-CFD2B03C350D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Red/Blue Interpolation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064B0-C25C-D7CB-1F70-33558B894990}"/>
              </a:ext>
            </a:extLst>
          </p:cNvPr>
          <p:cNvSpPr txBox="1"/>
          <p:nvPr/>
        </p:nvSpPr>
        <p:spPr>
          <a:xfrm>
            <a:off x="234719" y="1010800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Interpolated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at 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 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4080C-CB7C-064B-0828-8129879C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19" y="1479498"/>
            <a:ext cx="5703917" cy="837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17FB59-5F1D-44CE-452E-D92412A54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19" y="2416136"/>
            <a:ext cx="2524902" cy="444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D2B29E-D7ED-F731-8AC2-150ECBC96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9" y="3428999"/>
            <a:ext cx="4645087" cy="11821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C938E3-3458-2456-E4C3-14305ACF308B}"/>
              </a:ext>
            </a:extLst>
          </p:cNvPr>
          <p:cNvSpPr txBox="1"/>
          <p:nvPr/>
        </p:nvSpPr>
        <p:spPr>
          <a:xfrm>
            <a:off x="234719" y="2960303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Interpolated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at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location</a:t>
            </a:r>
          </a:p>
        </p:txBody>
      </p:sp>
    </p:spTree>
    <p:extLst>
      <p:ext uri="{BB962C8B-B14F-4D97-AF65-F5344CB8AC3E}">
        <p14:creationId xmlns:p14="http://schemas.microsoft.com/office/powerpoint/2010/main" val="1404051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E8BEB-1C72-E82D-17DE-35A24237B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B27A89-57F0-7F04-B1F6-381B1D5E58B7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green light house with a fence&#10;&#10;AI-generated content may be incorrect.">
            <a:extLst>
              <a:ext uri="{FF2B5EF4-FFF2-40B4-BE49-F238E27FC236}">
                <a16:creationId xmlns:a16="http://schemas.microsoft.com/office/drawing/2014/main" id="{BC661AF6-6E98-79BC-1E5E-52829DE03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25" y="882937"/>
            <a:ext cx="3394750" cy="5092126"/>
          </a:xfrm>
          <a:prstGeom prst="rect">
            <a:avLst/>
          </a:prstGeom>
        </p:spPr>
      </p:pic>
      <p:pic>
        <p:nvPicPr>
          <p:cNvPr id="10" name="Picture 9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BD3452CC-B0AD-2B06-D539-9EBDB26DF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50" y="882937"/>
            <a:ext cx="3394750" cy="5092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BFF52B-8F34-66F5-F859-C4C5EB9458AF}"/>
              </a:ext>
            </a:extLst>
          </p:cNvPr>
          <p:cNvSpPr txBox="1"/>
          <p:nvPr/>
        </p:nvSpPr>
        <p:spPr>
          <a:xfrm>
            <a:off x="2197423" y="5981126"/>
            <a:ext cx="330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without modifying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F6C0BC-E63B-F260-E304-3993891B430A}"/>
              </a:ext>
            </a:extLst>
          </p:cNvPr>
          <p:cNvSpPr txBox="1"/>
          <p:nvPr/>
        </p:nvSpPr>
        <p:spPr>
          <a:xfrm>
            <a:off x="6934397" y="5981126"/>
            <a:ext cx="292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with modifying</a:t>
            </a:r>
          </a:p>
        </p:txBody>
      </p:sp>
    </p:spTree>
    <p:extLst>
      <p:ext uri="{BB962C8B-B14F-4D97-AF65-F5344CB8AC3E}">
        <p14:creationId xmlns:p14="http://schemas.microsoft.com/office/powerpoint/2010/main" val="668531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D22C-F422-8BCB-7F2F-264AAC74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A9F5E4-B688-ED90-AD8D-EAD357EAC032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of Kodak dataset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C30A5E30-CBC9-606D-64AE-A00CBD42F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2" t="58162" r="19182" b="30354"/>
          <a:stretch>
            <a:fillRect/>
          </a:stretch>
        </p:blipFill>
        <p:spPr>
          <a:xfrm>
            <a:off x="6670965" y="1132226"/>
            <a:ext cx="2929456" cy="4848900"/>
          </a:xfrm>
          <a:custGeom>
            <a:avLst/>
            <a:gdLst>
              <a:gd name="connsiteX0" fmla="*/ 0 w 353291"/>
              <a:gd name="connsiteY0" fmla="*/ 0 h 584775"/>
              <a:gd name="connsiteX1" fmla="*/ 353291 w 353291"/>
              <a:gd name="connsiteY1" fmla="*/ 0 h 584775"/>
              <a:gd name="connsiteX2" fmla="*/ 353291 w 353291"/>
              <a:gd name="connsiteY2" fmla="*/ 584775 h 584775"/>
              <a:gd name="connsiteX3" fmla="*/ 0 w 353291"/>
              <a:gd name="connsiteY3" fmla="*/ 584775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291" h="584775">
                <a:moveTo>
                  <a:pt x="0" y="0"/>
                </a:moveTo>
                <a:lnTo>
                  <a:pt x="353291" y="0"/>
                </a:lnTo>
                <a:lnTo>
                  <a:pt x="353291" y="584775"/>
                </a:lnTo>
                <a:lnTo>
                  <a:pt x="0" y="584775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183DDE-F1BD-6418-2A6F-8D547BD611C0}"/>
              </a:ext>
            </a:extLst>
          </p:cNvPr>
          <p:cNvSpPr txBox="1"/>
          <p:nvPr/>
        </p:nvSpPr>
        <p:spPr>
          <a:xfrm>
            <a:off x="3299196" y="5977660"/>
            <a:ext cx="20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original</a:t>
            </a:r>
          </a:p>
        </p:txBody>
      </p:sp>
      <p:pic>
        <p:nvPicPr>
          <p:cNvPr id="9" name="Picture 8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CA0FD15D-F08A-615A-1518-386763EAF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6" t="58094" r="19777" b="30422"/>
          <a:stretch>
            <a:fillRect/>
          </a:stretch>
        </p:blipFill>
        <p:spPr>
          <a:xfrm>
            <a:off x="2874817" y="1128760"/>
            <a:ext cx="2929456" cy="4848900"/>
          </a:xfrm>
          <a:custGeom>
            <a:avLst/>
            <a:gdLst>
              <a:gd name="connsiteX0" fmla="*/ 0 w 353291"/>
              <a:gd name="connsiteY0" fmla="*/ 0 h 584775"/>
              <a:gd name="connsiteX1" fmla="*/ 353291 w 353291"/>
              <a:gd name="connsiteY1" fmla="*/ 0 h 584775"/>
              <a:gd name="connsiteX2" fmla="*/ 353291 w 353291"/>
              <a:gd name="connsiteY2" fmla="*/ 584775 h 584775"/>
              <a:gd name="connsiteX3" fmla="*/ 0 w 353291"/>
              <a:gd name="connsiteY3" fmla="*/ 584775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291" h="584775">
                <a:moveTo>
                  <a:pt x="0" y="0"/>
                </a:moveTo>
                <a:lnTo>
                  <a:pt x="353291" y="0"/>
                </a:lnTo>
                <a:lnTo>
                  <a:pt x="353291" y="584775"/>
                </a:lnTo>
                <a:lnTo>
                  <a:pt x="0" y="584775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66A5ED-DF58-C05A-7690-617662E34D41}"/>
              </a:ext>
            </a:extLst>
          </p:cNvPr>
          <p:cNvSpPr txBox="1"/>
          <p:nvPr/>
        </p:nvSpPr>
        <p:spPr>
          <a:xfrm>
            <a:off x="7256029" y="5977660"/>
            <a:ext cx="17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FDRI</a:t>
            </a:r>
          </a:p>
        </p:txBody>
      </p:sp>
    </p:spTree>
    <p:extLst>
      <p:ext uri="{BB962C8B-B14F-4D97-AF65-F5344CB8AC3E}">
        <p14:creationId xmlns:p14="http://schemas.microsoft.com/office/powerpoint/2010/main" val="1005780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A60E-F16D-0455-193A-7D52321B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648C09-5448-E7A9-8CF5-37351A9EC618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of Kodak dataset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brick building with red shutters&#10;&#10;AI-generated content may be incorrect.">
            <a:extLst>
              <a:ext uri="{FF2B5EF4-FFF2-40B4-BE49-F238E27FC236}">
                <a16:creationId xmlns:a16="http://schemas.microsoft.com/office/drawing/2014/main" id="{F1480B7B-E3D7-8304-9C26-F4C41E8E4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2" t="50592" r="32453" b="24905"/>
          <a:stretch>
            <a:fillRect/>
          </a:stretch>
        </p:blipFill>
        <p:spPr>
          <a:xfrm>
            <a:off x="2864557" y="1378796"/>
            <a:ext cx="2949976" cy="4463778"/>
          </a:xfrm>
          <a:custGeom>
            <a:avLst/>
            <a:gdLst>
              <a:gd name="connsiteX0" fmla="*/ 0 w 789709"/>
              <a:gd name="connsiteY0" fmla="*/ 0 h 1194954"/>
              <a:gd name="connsiteX1" fmla="*/ 789709 w 789709"/>
              <a:gd name="connsiteY1" fmla="*/ 0 h 1194954"/>
              <a:gd name="connsiteX2" fmla="*/ 789709 w 789709"/>
              <a:gd name="connsiteY2" fmla="*/ 1194954 h 1194954"/>
              <a:gd name="connsiteX3" fmla="*/ 0 w 789709"/>
              <a:gd name="connsiteY3" fmla="*/ 1194954 h 11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709" h="1194954">
                <a:moveTo>
                  <a:pt x="0" y="0"/>
                </a:moveTo>
                <a:lnTo>
                  <a:pt x="789709" y="0"/>
                </a:lnTo>
                <a:lnTo>
                  <a:pt x="789709" y="1194954"/>
                </a:lnTo>
                <a:lnTo>
                  <a:pt x="0" y="1194954"/>
                </a:lnTo>
                <a:close/>
              </a:path>
            </a:pathLst>
          </a:custGeom>
        </p:spPr>
      </p:pic>
      <p:pic>
        <p:nvPicPr>
          <p:cNvPr id="13" name="Picture 12" descr="A brick building with red shutters&#10;&#10;AI-generated content may be incorrect.">
            <a:extLst>
              <a:ext uri="{FF2B5EF4-FFF2-40B4-BE49-F238E27FC236}">
                <a16:creationId xmlns:a16="http://schemas.microsoft.com/office/drawing/2014/main" id="{0C81E16E-539F-2481-D17A-35842E9E4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2" t="50426" r="32513" b="25071"/>
          <a:stretch>
            <a:fillRect/>
          </a:stretch>
        </p:blipFill>
        <p:spPr>
          <a:xfrm>
            <a:off x="6660705" y="1378796"/>
            <a:ext cx="2949976" cy="4463778"/>
          </a:xfrm>
          <a:custGeom>
            <a:avLst/>
            <a:gdLst>
              <a:gd name="connsiteX0" fmla="*/ 0 w 789709"/>
              <a:gd name="connsiteY0" fmla="*/ 0 h 1194954"/>
              <a:gd name="connsiteX1" fmla="*/ 789709 w 789709"/>
              <a:gd name="connsiteY1" fmla="*/ 0 h 1194954"/>
              <a:gd name="connsiteX2" fmla="*/ 789709 w 789709"/>
              <a:gd name="connsiteY2" fmla="*/ 1194954 h 1194954"/>
              <a:gd name="connsiteX3" fmla="*/ 0 w 789709"/>
              <a:gd name="connsiteY3" fmla="*/ 1194954 h 11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709" h="1194954">
                <a:moveTo>
                  <a:pt x="0" y="0"/>
                </a:moveTo>
                <a:lnTo>
                  <a:pt x="789709" y="0"/>
                </a:lnTo>
                <a:lnTo>
                  <a:pt x="789709" y="1194954"/>
                </a:lnTo>
                <a:lnTo>
                  <a:pt x="0" y="1194954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68F1C2-43A1-9DE4-1469-AC0421333D63}"/>
              </a:ext>
            </a:extLst>
          </p:cNvPr>
          <p:cNvSpPr txBox="1"/>
          <p:nvPr/>
        </p:nvSpPr>
        <p:spPr>
          <a:xfrm>
            <a:off x="3299196" y="5842574"/>
            <a:ext cx="20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Kodim01 original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8FC12-A904-4698-1FFC-2F52D5C9E92B}"/>
              </a:ext>
            </a:extLst>
          </p:cNvPr>
          <p:cNvSpPr txBox="1"/>
          <p:nvPr/>
        </p:nvSpPr>
        <p:spPr>
          <a:xfrm>
            <a:off x="7256029" y="5842574"/>
            <a:ext cx="17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Kodim01 FDRI</a:t>
            </a:r>
          </a:p>
        </p:txBody>
      </p:sp>
    </p:spTree>
    <p:extLst>
      <p:ext uri="{BB962C8B-B14F-4D97-AF65-F5344CB8AC3E}">
        <p14:creationId xmlns:p14="http://schemas.microsoft.com/office/powerpoint/2010/main" val="2538983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D14AC-6978-A309-36A8-178E9D212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0077F3-DF47-1372-4846-F0AD204185A5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of MCM dataset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19" descr="A close-up of a fabric&#10;&#10;AI-generated content may be incorrect.">
            <a:extLst>
              <a:ext uri="{FF2B5EF4-FFF2-40B4-BE49-F238E27FC236}">
                <a16:creationId xmlns:a16="http://schemas.microsoft.com/office/drawing/2014/main" id="{10B21FF8-3057-3233-07DB-56FA63137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3" t="54718" r="25131" b="26464"/>
          <a:stretch>
            <a:fillRect/>
          </a:stretch>
        </p:blipFill>
        <p:spPr>
          <a:xfrm>
            <a:off x="2874817" y="1319644"/>
            <a:ext cx="2929456" cy="4432728"/>
          </a:xfrm>
          <a:custGeom>
            <a:avLst/>
            <a:gdLst>
              <a:gd name="connsiteX0" fmla="*/ 0 w 789709"/>
              <a:gd name="connsiteY0" fmla="*/ 0 h 1194954"/>
              <a:gd name="connsiteX1" fmla="*/ 789709 w 789709"/>
              <a:gd name="connsiteY1" fmla="*/ 0 h 1194954"/>
              <a:gd name="connsiteX2" fmla="*/ 789709 w 789709"/>
              <a:gd name="connsiteY2" fmla="*/ 1194954 h 1194954"/>
              <a:gd name="connsiteX3" fmla="*/ 0 w 789709"/>
              <a:gd name="connsiteY3" fmla="*/ 1194954 h 11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709" h="1194954">
                <a:moveTo>
                  <a:pt x="0" y="0"/>
                </a:moveTo>
                <a:lnTo>
                  <a:pt x="789709" y="0"/>
                </a:lnTo>
                <a:lnTo>
                  <a:pt x="789709" y="1194954"/>
                </a:lnTo>
                <a:lnTo>
                  <a:pt x="0" y="1194954"/>
                </a:lnTo>
                <a:close/>
              </a:path>
            </a:pathLst>
          </a:custGeom>
        </p:spPr>
      </p:pic>
      <p:pic>
        <p:nvPicPr>
          <p:cNvPr id="21" name="Picture 20" descr="A close-up of a fabric and a spool of thread&#10;&#10;AI-generated content may be incorrect.">
            <a:extLst>
              <a:ext uri="{FF2B5EF4-FFF2-40B4-BE49-F238E27FC236}">
                <a16:creationId xmlns:a16="http://schemas.microsoft.com/office/drawing/2014/main" id="{438CF3EB-D217-97A7-D087-39001DE2B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8" t="54718" r="24845" b="26464"/>
          <a:stretch>
            <a:fillRect/>
          </a:stretch>
        </p:blipFill>
        <p:spPr>
          <a:xfrm>
            <a:off x="6670965" y="1319644"/>
            <a:ext cx="2929456" cy="4432728"/>
          </a:xfrm>
          <a:custGeom>
            <a:avLst/>
            <a:gdLst>
              <a:gd name="connsiteX0" fmla="*/ 0 w 789709"/>
              <a:gd name="connsiteY0" fmla="*/ 0 h 1194954"/>
              <a:gd name="connsiteX1" fmla="*/ 789709 w 789709"/>
              <a:gd name="connsiteY1" fmla="*/ 0 h 1194954"/>
              <a:gd name="connsiteX2" fmla="*/ 789709 w 789709"/>
              <a:gd name="connsiteY2" fmla="*/ 1194954 h 1194954"/>
              <a:gd name="connsiteX3" fmla="*/ 0 w 789709"/>
              <a:gd name="connsiteY3" fmla="*/ 1194954 h 11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709" h="1194954">
                <a:moveTo>
                  <a:pt x="0" y="0"/>
                </a:moveTo>
                <a:lnTo>
                  <a:pt x="789709" y="0"/>
                </a:lnTo>
                <a:lnTo>
                  <a:pt x="789709" y="1194954"/>
                </a:lnTo>
                <a:lnTo>
                  <a:pt x="0" y="1194954"/>
                </a:ln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B8613C-D079-4421-AB73-3ABC2C7AF117}"/>
              </a:ext>
            </a:extLst>
          </p:cNvPr>
          <p:cNvSpPr txBox="1"/>
          <p:nvPr/>
        </p:nvSpPr>
        <p:spPr>
          <a:xfrm>
            <a:off x="3357962" y="5752372"/>
            <a:ext cx="196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MCM07 original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4B1ACB-5C79-2F3E-B6FE-8E99565D59F7}"/>
              </a:ext>
            </a:extLst>
          </p:cNvPr>
          <p:cNvSpPr txBox="1"/>
          <p:nvPr/>
        </p:nvSpPr>
        <p:spPr>
          <a:xfrm>
            <a:off x="7314795" y="5752372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MCM07 FDRI</a:t>
            </a:r>
          </a:p>
        </p:txBody>
      </p:sp>
    </p:spTree>
    <p:extLst>
      <p:ext uri="{BB962C8B-B14F-4D97-AF65-F5344CB8AC3E}">
        <p14:creationId xmlns:p14="http://schemas.microsoft.com/office/powerpoint/2010/main" val="1622350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1A79A-B8C7-F419-C76D-1C695AD42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0DBCC-29C1-CA7A-D471-8E03067A71A4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of MCM dataset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person wearing a white shirt with paint splatters on it&#10;&#10;AI-generated content may be incorrect.">
            <a:extLst>
              <a:ext uri="{FF2B5EF4-FFF2-40B4-BE49-F238E27FC236}">
                <a16:creationId xmlns:a16="http://schemas.microsoft.com/office/drawing/2014/main" id="{78CB66BB-748B-D0BD-9516-A00BC32D4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7" t="30048" r="65091" b="44861"/>
          <a:stretch>
            <a:fillRect/>
          </a:stretch>
        </p:blipFill>
        <p:spPr>
          <a:xfrm>
            <a:off x="6645532" y="1248494"/>
            <a:ext cx="2976478" cy="4503878"/>
          </a:xfrm>
          <a:custGeom>
            <a:avLst/>
            <a:gdLst>
              <a:gd name="connsiteX0" fmla="*/ 0 w 789709"/>
              <a:gd name="connsiteY0" fmla="*/ 0 h 1194954"/>
              <a:gd name="connsiteX1" fmla="*/ 789709 w 789709"/>
              <a:gd name="connsiteY1" fmla="*/ 0 h 1194954"/>
              <a:gd name="connsiteX2" fmla="*/ 789709 w 789709"/>
              <a:gd name="connsiteY2" fmla="*/ 1194954 h 1194954"/>
              <a:gd name="connsiteX3" fmla="*/ 0 w 789709"/>
              <a:gd name="connsiteY3" fmla="*/ 1194954 h 11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709" h="1194954">
                <a:moveTo>
                  <a:pt x="0" y="0"/>
                </a:moveTo>
                <a:lnTo>
                  <a:pt x="789709" y="0"/>
                </a:lnTo>
                <a:lnTo>
                  <a:pt x="789709" y="1194954"/>
                </a:lnTo>
                <a:lnTo>
                  <a:pt x="0" y="1194954"/>
                </a:lnTo>
                <a:close/>
              </a:path>
            </a:pathLst>
          </a:custGeom>
        </p:spPr>
      </p:pic>
      <p:pic>
        <p:nvPicPr>
          <p:cNvPr id="7" name="Picture 6" descr="A person wearing a paint splatter shirt&#10;&#10;AI-generated content may be incorrect.">
            <a:extLst>
              <a:ext uri="{FF2B5EF4-FFF2-40B4-BE49-F238E27FC236}">
                <a16:creationId xmlns:a16="http://schemas.microsoft.com/office/drawing/2014/main" id="{95E93C90-6B1A-5862-8688-7BF16B335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30048" r="64255" b="44861"/>
          <a:stretch>
            <a:fillRect/>
          </a:stretch>
        </p:blipFill>
        <p:spPr>
          <a:xfrm>
            <a:off x="2758639" y="1248494"/>
            <a:ext cx="2976478" cy="4503878"/>
          </a:xfrm>
          <a:custGeom>
            <a:avLst/>
            <a:gdLst>
              <a:gd name="connsiteX0" fmla="*/ 0 w 789709"/>
              <a:gd name="connsiteY0" fmla="*/ 0 h 1194954"/>
              <a:gd name="connsiteX1" fmla="*/ 789709 w 789709"/>
              <a:gd name="connsiteY1" fmla="*/ 0 h 1194954"/>
              <a:gd name="connsiteX2" fmla="*/ 789709 w 789709"/>
              <a:gd name="connsiteY2" fmla="*/ 1194954 h 1194954"/>
              <a:gd name="connsiteX3" fmla="*/ 0 w 789709"/>
              <a:gd name="connsiteY3" fmla="*/ 1194954 h 11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709" h="1194954">
                <a:moveTo>
                  <a:pt x="0" y="0"/>
                </a:moveTo>
                <a:lnTo>
                  <a:pt x="789709" y="0"/>
                </a:lnTo>
                <a:lnTo>
                  <a:pt x="789709" y="1194954"/>
                </a:lnTo>
                <a:lnTo>
                  <a:pt x="0" y="1194954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E6512-BA45-253A-0E16-72E6540050E8}"/>
              </a:ext>
            </a:extLst>
          </p:cNvPr>
          <p:cNvSpPr txBox="1"/>
          <p:nvPr/>
        </p:nvSpPr>
        <p:spPr>
          <a:xfrm>
            <a:off x="3357962" y="5752372"/>
            <a:ext cx="196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MCM07 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31152-EF58-752D-AF69-027AF0D8E983}"/>
              </a:ext>
            </a:extLst>
          </p:cNvPr>
          <p:cNvSpPr txBox="1"/>
          <p:nvPr/>
        </p:nvSpPr>
        <p:spPr>
          <a:xfrm>
            <a:off x="7314795" y="5752372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MCM07 FDRI</a:t>
            </a:r>
          </a:p>
        </p:txBody>
      </p:sp>
    </p:spTree>
    <p:extLst>
      <p:ext uri="{BB962C8B-B14F-4D97-AF65-F5344CB8AC3E}">
        <p14:creationId xmlns:p14="http://schemas.microsoft.com/office/powerpoint/2010/main" val="741225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0C836-8192-4D11-B7E4-E05EB113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091D51-2306-ED31-D3C6-368D996328D5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of Kodak and MCM dataset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A6B241-E9F1-995D-F2CB-288FF0DF0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400137"/>
              </p:ext>
            </p:extLst>
          </p:nvPr>
        </p:nvGraphicFramePr>
        <p:xfrm>
          <a:off x="5997408" y="889003"/>
          <a:ext cx="3616492" cy="5910759"/>
        </p:xfrm>
        <a:graphic>
          <a:graphicData uri="http://schemas.openxmlformats.org/drawingml/2006/table">
            <a:tbl>
              <a:tblPr/>
              <a:tblGrid>
                <a:gridCol w="1277385">
                  <a:extLst>
                    <a:ext uri="{9D8B030D-6E8A-4147-A177-3AD203B41FA5}">
                      <a16:colId xmlns:a16="http://schemas.microsoft.com/office/drawing/2014/main" val="3300937645"/>
                    </a:ext>
                  </a:extLst>
                </a:gridCol>
                <a:gridCol w="1277385">
                  <a:extLst>
                    <a:ext uri="{9D8B030D-6E8A-4147-A177-3AD203B41FA5}">
                      <a16:colId xmlns:a16="http://schemas.microsoft.com/office/drawing/2014/main" val="4057193252"/>
                    </a:ext>
                  </a:extLst>
                </a:gridCol>
                <a:gridCol w="1061722">
                  <a:extLst>
                    <a:ext uri="{9D8B030D-6E8A-4147-A177-3AD203B41FA5}">
                      <a16:colId xmlns:a16="http://schemas.microsoft.com/office/drawing/2014/main" val="773734228"/>
                    </a:ext>
                  </a:extLst>
                </a:gridCol>
              </a:tblGrid>
              <a:tr h="161161"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Kodak dataset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82047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</a:t>
                      </a:r>
                    </a:p>
                  </a:txBody>
                  <a:tcPr marL="5557" marR="5557" marT="555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CPSNR (dB)</a:t>
                      </a:r>
                    </a:p>
                  </a:txBody>
                  <a:tcPr marL="5557" marR="5557" marT="555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SSIM</a:t>
                      </a:r>
                    </a:p>
                  </a:txBody>
                  <a:tcPr marL="5557" marR="5557" marT="555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21476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kodim01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0.9567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09818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kodim02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33.44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0.912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79043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kodim03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37.49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0.9632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32600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kodim04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33.65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91939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kodim05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33.41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0.9725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0269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kodim06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34.79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9432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kodim07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38.19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0.9793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75279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kodim08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31.88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0.9653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57365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kodim09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39.19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0.9706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30994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kodim10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39.17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0.9754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40401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kodim11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35.38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0.9661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72114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kodim12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39.28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0.972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5936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kodim13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29.77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0.9411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94228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kodim14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33.37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0.9622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00126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kodim15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34.98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0.9534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10677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kodim16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38.27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0.9727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9592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kodim17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37.67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0.9762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26536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kodim18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32.96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0.9556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55857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kodim19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0.9637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39731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kodim20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37.99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0.9626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803592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kodim21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35.15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0.9668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45104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kodim22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35.45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0.9563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216033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kodim23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38.21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0.9644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60616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kodim24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32.13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0.9705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89424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35.4675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0.962025</a:t>
                      </a:r>
                    </a:p>
                  </a:txBody>
                  <a:tcPr marL="5557" marR="5557" marT="5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834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556A625-2BEE-9094-195A-14ACF146F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186386"/>
              </p:ext>
            </p:extLst>
          </p:nvPr>
        </p:nvGraphicFramePr>
        <p:xfrm>
          <a:off x="2307824" y="889003"/>
          <a:ext cx="3064277" cy="4613910"/>
        </p:xfrm>
        <a:graphic>
          <a:graphicData uri="http://schemas.openxmlformats.org/drawingml/2006/table">
            <a:tbl>
              <a:tblPr/>
              <a:tblGrid>
                <a:gridCol w="912157">
                  <a:extLst>
                    <a:ext uri="{9D8B030D-6E8A-4147-A177-3AD203B41FA5}">
                      <a16:colId xmlns:a16="http://schemas.microsoft.com/office/drawing/2014/main" val="327383961"/>
                    </a:ext>
                  </a:extLst>
                </a:gridCol>
                <a:gridCol w="1239963">
                  <a:extLst>
                    <a:ext uri="{9D8B030D-6E8A-4147-A177-3AD203B41FA5}">
                      <a16:colId xmlns:a16="http://schemas.microsoft.com/office/drawing/2014/main" val="1352198189"/>
                    </a:ext>
                  </a:extLst>
                </a:gridCol>
                <a:gridCol w="912157">
                  <a:extLst>
                    <a:ext uri="{9D8B030D-6E8A-4147-A177-3AD203B41FA5}">
                      <a16:colId xmlns:a16="http://schemas.microsoft.com/office/drawing/2014/main" val="669476878"/>
                    </a:ext>
                  </a:extLst>
                </a:gridCol>
              </a:tblGrid>
              <a:tr h="184150"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MCM dataset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123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CPSNR (dB)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0542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0.8626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7813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0.9183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2561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5420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347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4346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6521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9894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4519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2574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0862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0.9008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223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0.9188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2013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9652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34.08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844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1975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19343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26.34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1613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5393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31.93555556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0.920306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538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713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E2D1-6A1A-250B-EAE5-1F1CEFF3F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E13AF0-25AB-D913-C3D0-16234FA4DBF9}"/>
              </a:ext>
            </a:extLst>
          </p:cNvPr>
          <p:cNvSpPr txBox="1"/>
          <p:nvPr/>
        </p:nvSpPr>
        <p:spPr>
          <a:xfrm>
            <a:off x="590136" y="3364661"/>
            <a:ext cx="111065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4400" b="1" dirty="0"/>
              <a:t>Improve Four-Direction Residual Interpolation for </a:t>
            </a:r>
            <a:r>
              <a:rPr lang="en-US" sz="4400" b="1" dirty="0" err="1"/>
              <a:t>Demosaicking</a:t>
            </a:r>
            <a:r>
              <a:rPr lang="en-US" sz="4400" b="1" dirty="0"/>
              <a:t> using ChatGPT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26E3-5482-E435-F270-FFE318C2A027}"/>
              </a:ext>
            </a:extLst>
          </p:cNvPr>
          <p:cNvSpPr txBox="1"/>
          <p:nvPr/>
        </p:nvSpPr>
        <p:spPr>
          <a:xfrm>
            <a:off x="590136" y="5488319"/>
            <a:ext cx="2076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23-07-2024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Dinh Hoang Luan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72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7E065-9472-2761-B958-0999FED62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1B2182-8460-07C7-D6DB-9AB17CAB213D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 Residual Interpolation Algorithm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 descr="A diagram of a diagram&#10;&#10;AI-generated content may be incorrect.">
            <a:extLst>
              <a:ext uri="{FF2B5EF4-FFF2-40B4-BE49-F238E27FC236}">
                <a16:creationId xmlns:a16="http://schemas.microsoft.com/office/drawing/2014/main" id="{B271CE3D-EA2E-62B1-AA4E-DA401C748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360"/>
            <a:ext cx="8337404" cy="52120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A64DBA-3BCA-3C78-0F9C-6B5EE137EF68}"/>
              </a:ext>
            </a:extLst>
          </p:cNvPr>
          <p:cNvSpPr txBox="1"/>
          <p:nvPr/>
        </p:nvSpPr>
        <p:spPr>
          <a:xfrm>
            <a:off x="584298" y="6184440"/>
            <a:ext cx="761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workflow pre-processing, Main flow and Post-processing of 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2EA17-8C06-3FEC-7AC7-0CCB2DAB1FAC}"/>
              </a:ext>
            </a:extLst>
          </p:cNvPr>
          <p:cNvSpPr txBox="1"/>
          <p:nvPr/>
        </p:nvSpPr>
        <p:spPr>
          <a:xfrm>
            <a:off x="8337404" y="972360"/>
            <a:ext cx="36149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0">
              <a:buFont typeface="Arial" panose="020B0604020202020204" pitchFamily="34" charset="0"/>
              <a:buChar char="•"/>
            </a:pPr>
            <a:r>
              <a:rPr lang="en-US" dirty="0"/>
              <a:t>In the pre-processing stage, the ground truth image is first converted into a </a:t>
            </a:r>
            <a:r>
              <a:rPr lang="en-US" b="1" dirty="0"/>
              <a:t>Bayer-patterned image</a:t>
            </a:r>
            <a:r>
              <a:rPr lang="en-US" dirty="0"/>
              <a:t> (e.g., </a:t>
            </a:r>
            <a:r>
              <a:rPr lang="en-US" dirty="0">
                <a:solidFill>
                  <a:schemeClr val="accent3"/>
                </a:solidFill>
              </a:rPr>
              <a:t>G</a:t>
            </a:r>
            <a:r>
              <a:rPr lang="en-US" dirty="0">
                <a:solidFill>
                  <a:srgbClr val="C00000"/>
                </a:solidFill>
              </a:rPr>
              <a:t>R</a:t>
            </a: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n-US" dirty="0">
                <a:solidFill>
                  <a:schemeClr val="accent3"/>
                </a:solidFill>
              </a:rPr>
              <a:t>G</a:t>
            </a:r>
            <a:r>
              <a:rPr lang="en-US" dirty="0"/>
              <a:t> format). The Bayer image is then </a:t>
            </a:r>
            <a:r>
              <a:rPr lang="en-US" b="1" dirty="0"/>
              <a:t>separated into individual color planes </a:t>
            </a:r>
            <a:r>
              <a:rPr lang="en-US" dirty="0"/>
              <a:t>Red, Green, and Blue each accompanied by a </a:t>
            </a:r>
            <a:r>
              <a:rPr lang="en-US" b="1" dirty="0"/>
              <a:t>binary mask</a:t>
            </a:r>
            <a:r>
              <a:rPr lang="en-US" dirty="0"/>
              <a:t> that indicates the positions of known (sampled) pixel values.</a:t>
            </a:r>
          </a:p>
          <a:p>
            <a:pPr marL="742950" lvl="1" indent="-285750" algn="just" latinLnBrk="0">
              <a:buFont typeface="Arial" panose="020B0604020202020204" pitchFamily="34" charset="0"/>
              <a:buChar char="•"/>
            </a:pPr>
            <a:r>
              <a:rPr lang="en-US" dirty="0" err="1"/>
              <a:t>M</a:t>
            </a:r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dirty="0"/>
              <a:t> (</a:t>
            </a:r>
            <a:r>
              <a:rPr lang="en-US" dirty="0" err="1"/>
              <a:t>i,j</a:t>
            </a:r>
            <a:r>
              <a:rPr lang="en-US" dirty="0"/>
              <a:t>) = 1, if the position </a:t>
            </a:r>
            <a:r>
              <a:rPr lang="en-US" dirty="0" err="1"/>
              <a:t>M</a:t>
            </a:r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j,j</a:t>
            </a:r>
            <a:r>
              <a:rPr lang="en-US" dirty="0"/>
              <a:t>) have the red pixel value.</a:t>
            </a:r>
          </a:p>
          <a:p>
            <a:pPr marL="285750" indent="-285750" algn="just" latinLnBrk="0">
              <a:buFont typeface="Arial" panose="020B0604020202020204" pitchFamily="34" charset="0"/>
              <a:buChar char="•"/>
            </a:pPr>
            <a:r>
              <a:rPr lang="en-US" dirty="0"/>
              <a:t>After processing, the RI algorithm generates </a:t>
            </a:r>
            <a:r>
              <a:rPr lang="en-US" b="1" dirty="0"/>
              <a:t>fully interpolated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Green</a:t>
            </a:r>
            <a:r>
              <a:rPr lang="en-US" b="1" dirty="0"/>
              <a:t>, and </a:t>
            </a:r>
            <a:r>
              <a:rPr lang="en-US" b="1" dirty="0">
                <a:solidFill>
                  <a:srgbClr val="00B0F0"/>
                </a:solidFill>
              </a:rPr>
              <a:t>Blue</a:t>
            </a:r>
            <a:r>
              <a:rPr lang="en-US" b="1" dirty="0"/>
              <a:t> channels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5483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3B658-0C19-3DC7-363D-5D7E6140A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8BB55D-309B-B034-9C0D-F40C27FE90C6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 using in ChatGPT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E18796-B9FD-D4BD-BB95-C996673F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97" y="1219200"/>
            <a:ext cx="1013400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95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B874B-432E-C938-8482-26A54AF07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73FAD5-AC97-23BC-77E6-044268920474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in ChatGPT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628C2-FC56-B303-F16C-952D35E0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440" y="1298383"/>
            <a:ext cx="9631119" cy="3324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7BBCBF-B9A3-DAE0-9C4B-D2C02B91C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440" y="4623004"/>
            <a:ext cx="9631119" cy="1619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D5C12F-CA95-3B8D-F8CD-2610365E675D}"/>
              </a:ext>
            </a:extLst>
          </p:cNvPr>
          <p:cNvSpPr/>
          <p:nvPr/>
        </p:nvSpPr>
        <p:spPr>
          <a:xfrm>
            <a:off x="1557288" y="4798142"/>
            <a:ext cx="3519949" cy="196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12EE2E-1FE9-98C7-7271-F468F43A3BFF}"/>
              </a:ext>
            </a:extLst>
          </p:cNvPr>
          <p:cNvSpPr/>
          <p:nvPr/>
        </p:nvSpPr>
        <p:spPr>
          <a:xfrm>
            <a:off x="10484979" y="5334420"/>
            <a:ext cx="416748" cy="181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1A9E1-16FE-C3D5-C92E-F06DB2B6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E14BBD-FA3E-E1E8-4B12-74998FC17EE0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in ChatGPT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FEC6A-DA8B-380F-0B80-3872DFD288DD}"/>
              </a:ext>
            </a:extLst>
          </p:cNvPr>
          <p:cNvSpPr txBox="1"/>
          <p:nvPr/>
        </p:nvSpPr>
        <p:spPr>
          <a:xfrm>
            <a:off x="243840" y="917578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G′ represents the reconstructed G pixel and α is experimentally determined as 0.7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7D11D3-7BEC-8C25-07FD-21A3F65AED6F}"/>
                  </a:ext>
                </a:extLst>
              </p:cNvPr>
              <p:cNvSpPr txBox="1"/>
              <p:nvPr/>
            </p:nvSpPr>
            <p:spPr>
              <a:xfrm>
                <a:off x="243840" y="1455953"/>
                <a:ext cx="11936730" cy="38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(1 −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7D11D3-7BEC-8C25-07FD-21A3F65AE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455953"/>
                <a:ext cx="11936730" cy="385042"/>
              </a:xfrm>
              <a:prstGeom prst="rect">
                <a:avLst/>
              </a:prstGeom>
              <a:blipFill>
                <a:blip r:embed="rId3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Down 13">
            <a:extLst>
              <a:ext uri="{FF2B5EF4-FFF2-40B4-BE49-F238E27FC236}">
                <a16:creationId xmlns:a16="http://schemas.microsoft.com/office/drawing/2014/main" id="{B3698E37-EAC5-5C74-F77E-F94E5A0C5429}"/>
              </a:ext>
            </a:extLst>
          </p:cNvPr>
          <p:cNvSpPr/>
          <p:nvPr/>
        </p:nvSpPr>
        <p:spPr>
          <a:xfrm>
            <a:off x="5914621" y="1840995"/>
            <a:ext cx="381000" cy="88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0E65C2-C0D8-BA9E-D9BD-364AD494AA03}"/>
                  </a:ext>
                </a:extLst>
              </p:cNvPr>
              <p:cNvSpPr txBox="1"/>
              <p:nvPr/>
            </p:nvSpPr>
            <p:spPr>
              <a:xfrm>
                <a:off x="243840" y="2724414"/>
                <a:ext cx="11936730" cy="78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+(1 −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0E65C2-C0D8-BA9E-D9BD-364AD494A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2724414"/>
                <a:ext cx="11936730" cy="788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869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7A8CC-1030-FF75-AAC2-99A7E799E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078378-655D-32DE-1160-1F6DAE14F69E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D9653266-FD6C-2CE8-069A-CCD1F63A2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50" y="882937"/>
            <a:ext cx="3394750" cy="5092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5EA7F3-89E8-B9EF-3E62-0744176D53A7}"/>
              </a:ext>
            </a:extLst>
          </p:cNvPr>
          <p:cNvSpPr txBox="1"/>
          <p:nvPr/>
        </p:nvSpPr>
        <p:spPr>
          <a:xfrm>
            <a:off x="2148703" y="5981126"/>
            <a:ext cx="339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/>
            <a:r>
              <a:rPr lang="en-US" b="1" dirty="0"/>
              <a:t>Kodim19 with modifying only reconstructed</a:t>
            </a:r>
            <a:r>
              <a:rPr lang="en-US" dirty="0"/>
              <a:t> </a:t>
            </a:r>
            <a:r>
              <a:rPr lang="en-US" b="1" dirty="0"/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884D8-82AA-C65C-BCF2-6A5F21716FCD}"/>
              </a:ext>
            </a:extLst>
          </p:cNvPr>
          <p:cNvSpPr txBox="1"/>
          <p:nvPr/>
        </p:nvSpPr>
        <p:spPr>
          <a:xfrm>
            <a:off x="6705792" y="5968997"/>
            <a:ext cx="3390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/>
            <a:r>
              <a:rPr lang="en-US" b="1" dirty="0">
                <a:latin typeface="Malgun Gothic (Body)"/>
              </a:rPr>
              <a:t>Kodim19 with modifying reconstructed G and </a:t>
            </a:r>
            <a:r>
              <a:rPr lang="en-US" b="1" dirty="0">
                <a:latin typeface="Malgun Gothic (Body)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ko-KR" b="1" dirty="0">
                <a:latin typeface="Malgun Gothic (Body)"/>
                <a:ea typeface="tahoma" panose="020B0604030504040204" pitchFamily="34" charset="0"/>
                <a:cs typeface="tahoma" panose="020B0604030504040204" pitchFamily="34" charset="0"/>
              </a:rPr>
              <a:t>irectional Weights</a:t>
            </a:r>
            <a:endParaRPr lang="en-US" b="1" dirty="0">
              <a:latin typeface="Malgun Gothic (Body)"/>
            </a:endParaRPr>
          </a:p>
        </p:txBody>
      </p:sp>
      <p:pic>
        <p:nvPicPr>
          <p:cNvPr id="2" name="Picture 1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F0DDFEBC-54C7-02B8-09F5-9DDA7F79A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45" y="882937"/>
            <a:ext cx="3390707" cy="50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07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BEDA7-8F81-0790-0250-32787B049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95006A-CDC2-43EE-BD27-066326505436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Self-Solution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264867-CCD6-FF03-8FA6-A9454190F320}"/>
                  </a:ext>
                </a:extLst>
              </p:cNvPr>
              <p:cNvSpPr txBox="1"/>
              <p:nvPr/>
            </p:nvSpPr>
            <p:spPr>
              <a:xfrm>
                <a:off x="1311188" y="1648847"/>
                <a:ext cx="4227106" cy="354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264867-CCD6-FF03-8FA6-A9454190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188" y="1648847"/>
                <a:ext cx="4227106" cy="3540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BF363F-B90D-A681-8C16-3C92D7F27CBD}"/>
                  </a:ext>
                </a:extLst>
              </p:cNvPr>
              <p:cNvSpPr txBox="1"/>
              <p:nvPr/>
            </p:nvSpPr>
            <p:spPr>
              <a:xfrm>
                <a:off x="7182112" y="1648847"/>
                <a:ext cx="4227106" cy="354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1/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1/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1/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+1+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1/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BF363F-B90D-A681-8C16-3C92D7F27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112" y="1648847"/>
                <a:ext cx="4227106" cy="3540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535023C-82AD-EDBE-06A8-D6C3B2DFD256}"/>
              </a:ext>
            </a:extLst>
          </p:cNvPr>
          <p:cNvSpPr txBox="1"/>
          <p:nvPr/>
        </p:nvSpPr>
        <p:spPr>
          <a:xfrm>
            <a:off x="510840" y="1010800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four directional weights are calculated as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FC6E83B-8559-46B6-D34D-DC7C8EF40BCA}"/>
              </a:ext>
            </a:extLst>
          </p:cNvPr>
          <p:cNvSpPr/>
          <p:nvPr/>
        </p:nvSpPr>
        <p:spPr>
          <a:xfrm>
            <a:off x="5668053" y="2959100"/>
            <a:ext cx="1384300" cy="469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12DF-3223-7E8F-76B9-0C03DE23210C}"/>
              </a:ext>
            </a:extLst>
          </p:cNvPr>
          <p:cNvSpPr txBox="1"/>
          <p:nvPr/>
        </p:nvSpPr>
        <p:spPr>
          <a:xfrm>
            <a:off x="1640228" y="4928413"/>
            <a:ext cx="356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dirty="0"/>
              <a:t>The formula from original 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DC542-DA56-127C-250B-9088AF41C06A}"/>
              </a:ext>
            </a:extLst>
          </p:cNvPr>
          <p:cNvSpPr txBox="1"/>
          <p:nvPr/>
        </p:nvSpPr>
        <p:spPr>
          <a:xfrm>
            <a:off x="7936248" y="4928413"/>
            <a:ext cx="313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dirty="0"/>
              <a:t>The formula with modifying</a:t>
            </a:r>
          </a:p>
        </p:txBody>
      </p:sp>
    </p:spTree>
    <p:extLst>
      <p:ext uri="{BB962C8B-B14F-4D97-AF65-F5344CB8AC3E}">
        <p14:creationId xmlns:p14="http://schemas.microsoft.com/office/powerpoint/2010/main" val="1510385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1C61DE-78C5-90AB-6108-737F316C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F6D5FA-80D5-CDFA-C4B7-B53A630D85BA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 - The directional gradients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33A93-C553-3CF2-8D28-FFF2520D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080" y="1169425"/>
            <a:ext cx="912384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6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33500F-A4CD-9380-113A-D15DA91F7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26B61-BD5B-E072-68D8-D6549BAE08D2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in ChatGPT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EA16CD1A-7EF5-F90A-4CC8-2525FB51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28" y="1609725"/>
            <a:ext cx="2641600" cy="3962400"/>
          </a:xfrm>
          <a:prstGeom prst="rect">
            <a:avLst/>
          </a:prstGeom>
        </p:spPr>
      </p:pic>
      <p:pic>
        <p:nvPicPr>
          <p:cNvPr id="7" name="Picture 6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B4F0F498-9F38-CE4F-1C68-D873EBEF3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" y="1609725"/>
            <a:ext cx="2641600" cy="3962400"/>
          </a:xfrm>
          <a:prstGeom prst="rect">
            <a:avLst/>
          </a:prstGeom>
        </p:spPr>
      </p:pic>
      <p:pic>
        <p:nvPicPr>
          <p:cNvPr id="9" name="Picture 8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165DC3B3-59F1-393B-E40B-4EEF1DB6F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01" y="1609725"/>
            <a:ext cx="2641600" cy="3962400"/>
          </a:xfrm>
          <a:prstGeom prst="rect">
            <a:avLst/>
          </a:prstGeom>
        </p:spPr>
      </p:pic>
      <p:pic>
        <p:nvPicPr>
          <p:cNvPr id="12" name="Picture 11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D63953F5-CD51-1FD8-FB65-9A3470AD3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675" y="1609725"/>
            <a:ext cx="2641600" cy="396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B2691A-CC60-EBF5-815C-CE378D93A226}"/>
              </a:ext>
            </a:extLst>
          </p:cNvPr>
          <p:cNvSpPr txBox="1"/>
          <p:nvPr/>
        </p:nvSpPr>
        <p:spPr>
          <a:xfrm>
            <a:off x="243840" y="5584828"/>
            <a:ext cx="276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dirty="0"/>
              <a:t>RGGB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AAF810-E900-7489-2D5A-524797963D0B}"/>
              </a:ext>
            </a:extLst>
          </p:cNvPr>
          <p:cNvSpPr txBox="1"/>
          <p:nvPr/>
        </p:nvSpPr>
        <p:spPr>
          <a:xfrm>
            <a:off x="3355129" y="5584828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dirty="0"/>
              <a:t>GBRG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A3D2C-763B-4F64-1915-0A82811AB06A}"/>
              </a:ext>
            </a:extLst>
          </p:cNvPr>
          <p:cNvSpPr txBox="1"/>
          <p:nvPr/>
        </p:nvSpPr>
        <p:spPr>
          <a:xfrm>
            <a:off x="6346402" y="5582172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dirty="0"/>
              <a:t>BGGR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DC878D-5462-FD26-A320-B695F4900BCD}"/>
              </a:ext>
            </a:extLst>
          </p:cNvPr>
          <p:cNvSpPr txBox="1"/>
          <p:nvPr/>
        </p:nvSpPr>
        <p:spPr>
          <a:xfrm>
            <a:off x="9337675" y="5582172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dirty="0"/>
              <a:t>GRBG</a:t>
            </a:r>
          </a:p>
        </p:txBody>
      </p:sp>
    </p:spTree>
    <p:extLst>
      <p:ext uri="{BB962C8B-B14F-4D97-AF65-F5344CB8AC3E}">
        <p14:creationId xmlns:p14="http://schemas.microsoft.com/office/powerpoint/2010/main" val="3064466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117F7-E030-DCAD-1737-57D6B86B9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DDE23F-4C59-5634-2724-8E88CA9598E1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Summarize Solution from ChatGPT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26546F-CF33-AAE3-4B16-A383C0C62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658926"/>
              </p:ext>
            </p:extLst>
          </p:nvPr>
        </p:nvGraphicFramePr>
        <p:xfrm>
          <a:off x="1267690" y="1729185"/>
          <a:ext cx="9656620" cy="2817471"/>
        </p:xfrm>
        <a:graphic>
          <a:graphicData uri="http://schemas.openxmlformats.org/drawingml/2006/table">
            <a:tbl>
              <a:tblPr/>
              <a:tblGrid>
                <a:gridCol w="2414155">
                  <a:extLst>
                    <a:ext uri="{9D8B030D-6E8A-4147-A177-3AD203B41FA5}">
                      <a16:colId xmlns:a16="http://schemas.microsoft.com/office/drawing/2014/main" val="173498816"/>
                    </a:ext>
                  </a:extLst>
                </a:gridCol>
                <a:gridCol w="1761712">
                  <a:extLst>
                    <a:ext uri="{9D8B030D-6E8A-4147-A177-3AD203B41FA5}">
                      <a16:colId xmlns:a16="http://schemas.microsoft.com/office/drawing/2014/main" val="3855349468"/>
                    </a:ext>
                  </a:extLst>
                </a:gridCol>
                <a:gridCol w="1631394">
                  <a:extLst>
                    <a:ext uri="{9D8B030D-6E8A-4147-A177-3AD203B41FA5}">
                      <a16:colId xmlns:a16="http://schemas.microsoft.com/office/drawing/2014/main" val="2686586294"/>
                    </a:ext>
                  </a:extLst>
                </a:gridCol>
                <a:gridCol w="3849359">
                  <a:extLst>
                    <a:ext uri="{9D8B030D-6E8A-4147-A177-3AD203B41FA5}">
                      <a16:colId xmlns:a16="http://schemas.microsoft.com/office/drawing/2014/main" val="1880074418"/>
                    </a:ext>
                  </a:extLst>
                </a:gridCol>
              </a:tblGrid>
              <a:tr h="3309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Step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My code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Correct?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</a:rPr>
                        <a:t>Notes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45880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Initial green estimation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Guided filter + conv2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443493"/>
                  </a:ext>
                </a:extLst>
              </a:tr>
              <a:tr h="47630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Directional residuals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Four directions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621608"/>
                  </a:ext>
                </a:extLst>
              </a:tr>
              <a:tr h="47630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Adaptive weighting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effectLst/>
                        </a:rPr>
                        <a:t>Based on gradients</a:t>
                      </a: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571139"/>
                  </a:ext>
                </a:extLst>
              </a:tr>
              <a:tr h="91224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>
                          <a:effectLst/>
                        </a:rPr>
                        <a:t>Weight normalization</a:t>
                      </a:r>
                      <a:endParaRPr lang="en-US" sz="1600" dirty="0">
                        <a:effectLst/>
                      </a:endParaRP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</a:endParaRP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</a:endParaRP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>
                          <a:effectLst/>
                        </a:rPr>
                        <a:t>Should divide by sum of weights</a:t>
                      </a:r>
                      <a:endParaRPr lang="en-US" sz="1600" dirty="0">
                        <a:effectLst/>
                      </a:endParaRPr>
                    </a:p>
                  </a:txBody>
                  <a:tcPr marL="43729" marR="43729" marT="20182" marB="20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7883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6983F1-4E05-9D04-A19C-1CE98D0383C9}"/>
              </a:ext>
            </a:extLst>
          </p:cNvPr>
          <p:cNvSpPr txBox="1"/>
          <p:nvPr/>
        </p:nvSpPr>
        <p:spPr>
          <a:xfrm>
            <a:off x="1409700" y="4546656"/>
            <a:ext cx="937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dirty="0"/>
              <a:t>Summary Table</a:t>
            </a:r>
          </a:p>
        </p:txBody>
      </p:sp>
    </p:spTree>
    <p:extLst>
      <p:ext uri="{BB962C8B-B14F-4D97-AF65-F5344CB8AC3E}">
        <p14:creationId xmlns:p14="http://schemas.microsoft.com/office/powerpoint/2010/main" val="3179763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D7B51-997A-CFA7-9DAC-5577865A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E77AB-177C-2D22-27FC-C975BEF2A08D}"/>
              </a:ext>
            </a:extLst>
          </p:cNvPr>
          <p:cNvSpPr txBox="1"/>
          <p:nvPr/>
        </p:nvSpPr>
        <p:spPr>
          <a:xfrm>
            <a:off x="590136" y="3364661"/>
            <a:ext cx="111065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sz="4400" b="1" dirty="0"/>
              <a:t>Bayer Image </a:t>
            </a:r>
            <a:r>
              <a:rPr lang="en-US" sz="4400" b="1" dirty="0" err="1"/>
              <a:t>Demosaicking</a:t>
            </a:r>
            <a:r>
              <a:rPr lang="en-US" sz="4400" b="1" dirty="0"/>
              <a:t> Using Eight-Directional Weights Based on the Gradient of Color Difference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684E6-9F2B-AA73-A870-223F376FA666}"/>
              </a:ext>
            </a:extLst>
          </p:cNvPr>
          <p:cNvSpPr txBox="1"/>
          <p:nvPr/>
        </p:nvSpPr>
        <p:spPr>
          <a:xfrm>
            <a:off x="590136" y="5488319"/>
            <a:ext cx="2076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23-07-2024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Dinh Hoang Luan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85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3D8FB-D0A1-AA09-452D-4C66809C1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2D570B-D685-D651-AB35-8C7690D45E48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9E9D18-E930-E951-B89F-8E10EAFC3C01}"/>
              </a:ext>
            </a:extLst>
          </p:cNvPr>
          <p:cNvSpPr/>
          <p:nvPr/>
        </p:nvSpPr>
        <p:spPr>
          <a:xfrm>
            <a:off x="9607377" y="3733800"/>
            <a:ext cx="828288" cy="8282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641FD-1F83-0CC2-A0F7-B9AA15013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928338"/>
            <a:ext cx="9554908" cy="5001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06228-B9C7-F98B-B2F3-AF6CA3D26D82}"/>
              </a:ext>
            </a:extLst>
          </p:cNvPr>
          <p:cNvSpPr txBox="1"/>
          <p:nvPr/>
        </p:nvSpPr>
        <p:spPr>
          <a:xfrm>
            <a:off x="2764247" y="5929661"/>
            <a:ext cx="70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outline interpolation process of the missing Green pixel</a:t>
            </a:r>
          </a:p>
        </p:txBody>
      </p:sp>
    </p:spTree>
    <p:extLst>
      <p:ext uri="{BB962C8B-B14F-4D97-AF65-F5344CB8AC3E}">
        <p14:creationId xmlns:p14="http://schemas.microsoft.com/office/powerpoint/2010/main" val="367835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8C6EB-F4AA-7A4A-3A68-53D1BBF0B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07617C-A8C0-4BF0-B5CF-05E77D6792AF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Channel Interpolation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D2FD8-BD2A-FC69-A449-1329A2EB4F0C}"/>
              </a:ext>
            </a:extLst>
          </p:cNvPr>
          <p:cNvSpPr txBox="1"/>
          <p:nvPr/>
        </p:nvSpPr>
        <p:spPr>
          <a:xfrm>
            <a:off x="3556098" y="6369106"/>
            <a:ext cx="70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outline interpolation process of the missing Green pixel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FC4FF-C7A9-5D46-BC91-18EE493E389F}"/>
              </a:ext>
            </a:extLst>
          </p:cNvPr>
          <p:cNvSpPr txBox="1"/>
          <p:nvPr/>
        </p:nvSpPr>
        <p:spPr>
          <a:xfrm>
            <a:off x="407970" y="811220"/>
            <a:ext cx="114258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The interpolation processes of the missing </a:t>
            </a: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/>
              <a:t> pixel values can be divided into three steps</a:t>
            </a:r>
          </a:p>
          <a:p>
            <a:pPr marL="800100" lvl="1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Stage 1: Calculate the </a:t>
            </a:r>
            <a:r>
              <a:rPr lang="en-US" b="1" dirty="0"/>
              <a:t>Directionally</a:t>
            </a:r>
            <a:r>
              <a:rPr lang="en-US" dirty="0"/>
              <a:t> </a:t>
            </a:r>
            <a:r>
              <a:rPr lang="en-US" b="1" dirty="0"/>
              <a:t>(Horizontal/Vertical) Estimated Pixel Value </a:t>
            </a:r>
            <a:r>
              <a:rPr lang="en-US" dirty="0"/>
              <a:t>of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/>
              <a:t> (</a:t>
            </a:r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dirty="0" err="1"/>
              <a:t>v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h, </a:t>
            </a:r>
            <a:r>
              <a:rPr lang="en-US" dirty="0" err="1">
                <a:solidFill>
                  <a:srgbClr val="00B050"/>
                </a:solidFill>
              </a:rPr>
              <a:t>G</a:t>
            </a:r>
            <a:r>
              <a:rPr lang="en-US" dirty="0" err="1"/>
              <a:t>v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G</a:t>
            </a:r>
            <a:r>
              <a:rPr lang="en-US" dirty="0" err="1"/>
              <a:t>h</a:t>
            </a:r>
            <a:r>
              <a:rPr lang="en-US" dirty="0"/>
              <a:t>, </a:t>
            </a:r>
            <a:r>
              <a:rPr lang="en-US" dirty="0" err="1">
                <a:solidFill>
                  <a:srgbClr val="00B0F0"/>
                </a:solidFill>
              </a:rPr>
              <a:t>B</a:t>
            </a:r>
            <a:r>
              <a:rPr lang="en-US" dirty="0" err="1"/>
              <a:t>v</a:t>
            </a:r>
            <a:r>
              <a:rPr lang="en-US" dirty="0"/>
              <a:t>, </a:t>
            </a:r>
            <a:r>
              <a:rPr lang="en-US" dirty="0" err="1">
                <a:solidFill>
                  <a:srgbClr val="00B0F0"/>
                </a:solidFill>
              </a:rPr>
              <a:t>B</a:t>
            </a:r>
            <a:r>
              <a:rPr lang="en-US" dirty="0" err="1"/>
              <a:t>h</a:t>
            </a:r>
            <a:r>
              <a:rPr lang="en-US" dirty="0"/>
              <a:t>) based on Horizontal/Vertical Interpolation and the Guided Filter.</a:t>
            </a:r>
          </a:p>
          <a:p>
            <a:pPr marL="800100" lvl="1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Stage 2: The horizontal and vertical </a:t>
            </a:r>
            <a:r>
              <a:rPr lang="en-US" b="1" dirty="0"/>
              <a:t>Color Difference Estimations </a:t>
            </a:r>
            <a:r>
              <a:rPr lang="en-US" dirty="0"/>
              <a:t>will be calculated, and then it generate the </a:t>
            </a:r>
            <a:r>
              <a:rPr lang="en-US" b="1" dirty="0"/>
              <a:t>Absolute Color Difference Gradients </a:t>
            </a:r>
            <a:r>
              <a:rPr lang="en-US" dirty="0"/>
              <a:t>and </a:t>
            </a:r>
            <a:r>
              <a:rPr lang="en-US" b="1" dirty="0"/>
              <a:t>Directional</a:t>
            </a:r>
            <a:r>
              <a:rPr lang="en-US" dirty="0"/>
              <a:t> </a:t>
            </a:r>
            <a:r>
              <a:rPr lang="en-US" b="1" dirty="0"/>
              <a:t>(north-south/east-west) Weights</a:t>
            </a:r>
            <a:r>
              <a:rPr lang="en-US" dirty="0"/>
              <a:t>.</a:t>
            </a:r>
          </a:p>
          <a:p>
            <a:pPr marL="800100" lvl="1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Stage 3: The </a:t>
            </a:r>
            <a:r>
              <a:rPr lang="en-US" b="1" dirty="0"/>
              <a:t>Directional (Horizontal/Vertical) Color Difference Estimations </a:t>
            </a:r>
            <a:r>
              <a:rPr lang="en-US" dirty="0"/>
              <a:t>are combined and smoothed by using </a:t>
            </a:r>
            <a:r>
              <a:rPr lang="en-US" b="1" dirty="0"/>
              <a:t>Directional (north-south/east-west) Weight </a:t>
            </a:r>
            <a:r>
              <a:rPr lang="en-US" dirty="0"/>
              <a:t>. The </a:t>
            </a:r>
            <a:r>
              <a:rPr lang="en-US" dirty="0">
                <a:solidFill>
                  <a:srgbClr val="00B050"/>
                </a:solidFill>
              </a:rPr>
              <a:t>G</a:t>
            </a:r>
            <a:r>
              <a:rPr lang="en-US" dirty="0"/>
              <a:t> pixel values at the location of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/>
              <a:t> pixels are generated by adding ﬁnal color difference to the observed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or 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/>
              <a:t> pixel values.</a:t>
            </a:r>
          </a:p>
        </p:txBody>
      </p:sp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58E52C38-95B8-8178-A228-8D9769F4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5390"/>
            <a:ext cx="12192000" cy="29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26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89E40-E7B6-7B1A-ECC3-E5C5D5FE1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88EAF7E-FE1B-01CD-93F9-89900D523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565" y="240673"/>
            <a:ext cx="4689393" cy="38618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88325E-C240-3ECB-1D59-197D0D0C13DC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75F6F0-735C-F155-99D0-39014CACD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46" y="1295981"/>
            <a:ext cx="5944430" cy="933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BB4C95-94F1-D9D1-12A2-7E65DBDFD65A}"/>
              </a:ext>
            </a:extLst>
          </p:cNvPr>
          <p:cNvSpPr txBox="1"/>
          <p:nvPr/>
        </p:nvSpPr>
        <p:spPr>
          <a:xfrm>
            <a:off x="590746" y="939236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interpolate </a:t>
            </a:r>
            <a:r>
              <a:rPr lang="en-US" dirty="0">
                <a:solidFill>
                  <a:srgbClr val="92D050"/>
                </a:solidFill>
              </a:rPr>
              <a:t>Green</a:t>
            </a:r>
            <a:r>
              <a:rPr lang="en-US" dirty="0"/>
              <a:t> pixel at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location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27B64F-7F6F-1E39-AAD8-4ADD651DC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46" y="2573719"/>
            <a:ext cx="4544059" cy="6573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D5C525-462E-75F1-F3A3-A07C80303BFE}"/>
              </a:ext>
            </a:extLst>
          </p:cNvPr>
          <p:cNvSpPr txBox="1"/>
          <p:nvPr/>
        </p:nvSpPr>
        <p:spPr>
          <a:xfrm>
            <a:off x="7740637" y="4171982"/>
            <a:ext cx="424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b="1" dirty="0"/>
              <a:t>The </a:t>
            </a:r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b="1" dirty="0"/>
              <a:t> pixels in four diagonals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5EDFE-2CB5-ACB8-E07E-4A8151CBB9E0}"/>
              </a:ext>
            </a:extLst>
          </p:cNvPr>
          <p:cNvSpPr txBox="1"/>
          <p:nvPr/>
        </p:nvSpPr>
        <p:spPr>
          <a:xfrm>
            <a:off x="590746" y="2216974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estimated </a:t>
            </a:r>
            <a:r>
              <a:rPr lang="en-US" dirty="0">
                <a:solidFill>
                  <a:srgbClr val="92D050"/>
                </a:solidFill>
              </a:rPr>
              <a:t>Green</a:t>
            </a:r>
            <a:r>
              <a:rPr lang="en-US" dirty="0"/>
              <a:t> pixel in NW, SW, NE, SE directions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5FDB53-B216-7BE4-CB73-F29FC1A20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46" y="3218449"/>
            <a:ext cx="3362794" cy="5334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86C5BF-E881-F52F-12CF-7B1EF3151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746" y="3739336"/>
            <a:ext cx="6382641" cy="5430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E0D494-A06D-3F65-F845-45C079ADFE43}"/>
              </a:ext>
            </a:extLst>
          </p:cNvPr>
          <p:cNvSpPr txBox="1"/>
          <p:nvPr/>
        </p:nvSpPr>
        <p:spPr>
          <a:xfrm>
            <a:off x="590746" y="4269750"/>
            <a:ext cx="718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estimated </a:t>
            </a:r>
            <a:r>
              <a:rPr lang="en-US" dirty="0">
                <a:solidFill>
                  <a:srgbClr val="92D050"/>
                </a:solidFill>
              </a:rPr>
              <a:t>Green</a:t>
            </a:r>
            <a:r>
              <a:rPr lang="en-US" dirty="0"/>
              <a:t> pixel in N, S, W, and E directions.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F48A9E-7136-1B9F-81BC-C96427463B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0980"/>
          <a:stretch>
            <a:fillRect/>
          </a:stretch>
        </p:blipFill>
        <p:spPr>
          <a:xfrm>
            <a:off x="590746" y="4626495"/>
            <a:ext cx="10793331" cy="8431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0001DD7-E465-8985-6A0E-71FB384C1550}"/>
              </a:ext>
            </a:extLst>
          </p:cNvPr>
          <p:cNvSpPr txBox="1"/>
          <p:nvPr/>
        </p:nvSpPr>
        <p:spPr>
          <a:xfrm>
            <a:off x="590746" y="5457017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weights values in eight directions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31DD0C-C119-76CE-8888-2395168DF0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746" y="5813760"/>
            <a:ext cx="5087060" cy="771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B488F9-D4DF-7A2D-E48E-2BD284E4FA05}"/>
              </a:ext>
            </a:extLst>
          </p:cNvPr>
          <p:cNvSpPr/>
          <p:nvPr/>
        </p:nvSpPr>
        <p:spPr>
          <a:xfrm>
            <a:off x="8623077" y="811396"/>
            <a:ext cx="413886" cy="39172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823C1-D696-A04A-620C-C37F87DA3254}"/>
              </a:ext>
            </a:extLst>
          </p:cNvPr>
          <p:cNvSpPr/>
          <p:nvPr/>
        </p:nvSpPr>
        <p:spPr>
          <a:xfrm>
            <a:off x="9029480" y="1219302"/>
            <a:ext cx="413886" cy="38946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D5E543-4C6A-4F24-6528-EB2B29D4C32D}"/>
              </a:ext>
            </a:extLst>
          </p:cNvPr>
          <p:cNvSpPr/>
          <p:nvPr/>
        </p:nvSpPr>
        <p:spPr>
          <a:xfrm>
            <a:off x="9442233" y="1630994"/>
            <a:ext cx="413886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5720E-7188-7DFD-FC48-89E3E2D91128}"/>
              </a:ext>
            </a:extLst>
          </p:cNvPr>
          <p:cNvSpPr/>
          <p:nvPr/>
        </p:nvSpPr>
        <p:spPr>
          <a:xfrm>
            <a:off x="9835927" y="2017896"/>
            <a:ext cx="394041" cy="39172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29CF70-E890-D2D7-D753-5DE2E00251CC}"/>
              </a:ext>
            </a:extLst>
          </p:cNvPr>
          <p:cNvSpPr/>
          <p:nvPr/>
        </p:nvSpPr>
        <p:spPr>
          <a:xfrm>
            <a:off x="10242330" y="2425802"/>
            <a:ext cx="401524" cy="38946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BB64ED-B5FE-46F4-01F1-46E64D7722F2}"/>
              </a:ext>
            </a:extLst>
          </p:cNvPr>
          <p:cNvSpPr/>
          <p:nvPr/>
        </p:nvSpPr>
        <p:spPr>
          <a:xfrm>
            <a:off x="10638901" y="2818136"/>
            <a:ext cx="413886" cy="403067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C46888-2E34-20A6-E13F-82161CD98ADF}"/>
              </a:ext>
            </a:extLst>
          </p:cNvPr>
          <p:cNvSpPr/>
          <p:nvPr/>
        </p:nvSpPr>
        <p:spPr>
          <a:xfrm>
            <a:off x="9424554" y="1616382"/>
            <a:ext cx="413886" cy="36933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64913C-9085-A16C-170D-1ED776378A7F}"/>
              </a:ext>
            </a:extLst>
          </p:cNvPr>
          <p:cNvSpPr/>
          <p:nvPr/>
        </p:nvSpPr>
        <p:spPr>
          <a:xfrm>
            <a:off x="9432675" y="1982778"/>
            <a:ext cx="413886" cy="43317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991FEC-C0B9-90E9-F5AC-83681D3B97C4}"/>
              </a:ext>
            </a:extLst>
          </p:cNvPr>
          <p:cNvSpPr/>
          <p:nvPr/>
        </p:nvSpPr>
        <p:spPr>
          <a:xfrm>
            <a:off x="10229968" y="1199961"/>
            <a:ext cx="413886" cy="40101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C1F8A-AA48-6DF4-F4E7-FE6D9CC752AE}"/>
              </a:ext>
            </a:extLst>
          </p:cNvPr>
          <p:cNvSpPr/>
          <p:nvPr/>
        </p:nvSpPr>
        <p:spPr>
          <a:xfrm>
            <a:off x="1406439" y="3825804"/>
            <a:ext cx="5461086" cy="39172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1AA672-09E0-878B-3F34-5A7D6ABA7C30}"/>
              </a:ext>
            </a:extLst>
          </p:cNvPr>
          <p:cNvSpPr/>
          <p:nvPr/>
        </p:nvSpPr>
        <p:spPr>
          <a:xfrm>
            <a:off x="4159044" y="4594774"/>
            <a:ext cx="3621433" cy="49386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5" grpId="0" animBg="1"/>
      <p:bldP spid="15" grpId="1" animBg="1"/>
      <p:bldP spid="17" grpId="0" animBg="1"/>
      <p:bldP spid="17" grpId="1" animBg="1"/>
      <p:bldP spid="19" grpId="0" animBg="1"/>
      <p:bldP spid="19" grpId="1" animBg="1"/>
      <p:bldP spid="6" grpId="0" animBg="1"/>
      <p:bldP spid="6" grpId="1" animBg="1"/>
      <p:bldP spid="24" grpId="0" animBg="1"/>
      <p:bldP spid="24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9A194-E35C-C54D-1DE3-77C2EC783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787086-D3FA-3C05-7ECC-13C28A65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63" t="3727" b="2090"/>
          <a:stretch>
            <a:fillRect/>
          </a:stretch>
        </p:blipFill>
        <p:spPr>
          <a:xfrm>
            <a:off x="6756421" y="3319292"/>
            <a:ext cx="2972039" cy="298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05C3CE-7A2C-BE19-5877-8179C035C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994" y="3443181"/>
            <a:ext cx="2845535" cy="2741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6CB81C-9E33-1158-B2C9-6B0A24D7FA6F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D5007-045B-5E3E-4D1C-66D95A4F9AA2}"/>
              </a:ext>
            </a:extLst>
          </p:cNvPr>
          <p:cNvSpPr txBox="1"/>
          <p:nvPr/>
        </p:nvSpPr>
        <p:spPr>
          <a:xfrm>
            <a:off x="988337" y="6213120"/>
            <a:ext cx="501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b="1" dirty="0"/>
              <a:t>The gradient information of NW directions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4ACC9-10B6-F83D-1114-9A67663B3CF3}"/>
              </a:ext>
            </a:extLst>
          </p:cNvPr>
          <p:cNvSpPr txBox="1"/>
          <p:nvPr/>
        </p:nvSpPr>
        <p:spPr>
          <a:xfrm>
            <a:off x="383055" y="836167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gradient information in the NW direction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1E9FF-A75C-0BE4-DD03-D3EB898907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55" y="1205499"/>
            <a:ext cx="10040751" cy="876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1F2E8-9919-2C9F-FBDE-47733D16FF1F}"/>
              </a:ext>
            </a:extLst>
          </p:cNvPr>
          <p:cNvSpPr txBox="1"/>
          <p:nvPr/>
        </p:nvSpPr>
        <p:spPr>
          <a:xfrm>
            <a:off x="6068952" y="6213120"/>
            <a:ext cx="465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b="1" dirty="0"/>
              <a:t>The gradient information of N direction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14DC2-D250-D26F-8B8D-6B4C366482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3055" y="2081921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gradient information in the N direction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191999-8052-BA0A-38B7-0C9FC4354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55" y="2423620"/>
            <a:ext cx="9983593" cy="8764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FBF0C2-B05E-57BB-C7D3-9B4B29D292ED}"/>
              </a:ext>
            </a:extLst>
          </p:cNvPr>
          <p:cNvSpPr>
            <a:spLocks/>
          </p:cNvSpPr>
          <p:nvPr/>
        </p:nvSpPr>
        <p:spPr>
          <a:xfrm>
            <a:off x="3074014" y="4052597"/>
            <a:ext cx="301011" cy="29227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8DF04-234E-26BF-E902-838C31E5E3CF}"/>
              </a:ext>
            </a:extLst>
          </p:cNvPr>
          <p:cNvSpPr>
            <a:spLocks/>
          </p:cNvSpPr>
          <p:nvPr/>
        </p:nvSpPr>
        <p:spPr>
          <a:xfrm>
            <a:off x="3390900" y="4352317"/>
            <a:ext cx="273357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53B29-1404-7AF7-0773-4BE5DDA517C3}"/>
              </a:ext>
            </a:extLst>
          </p:cNvPr>
          <p:cNvSpPr>
            <a:spLocks/>
          </p:cNvSpPr>
          <p:nvPr/>
        </p:nvSpPr>
        <p:spPr>
          <a:xfrm>
            <a:off x="3694737" y="4651095"/>
            <a:ext cx="273357" cy="31234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7A95E-FAF9-00E5-4CFD-A6EED0B073F7}"/>
              </a:ext>
            </a:extLst>
          </p:cNvPr>
          <p:cNvSpPr>
            <a:spLocks/>
          </p:cNvSpPr>
          <p:nvPr/>
        </p:nvSpPr>
        <p:spPr>
          <a:xfrm>
            <a:off x="3400097" y="4344625"/>
            <a:ext cx="273357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0A0746-C0F6-698D-061D-00EC7C7FC9AC}"/>
              </a:ext>
            </a:extLst>
          </p:cNvPr>
          <p:cNvSpPr>
            <a:spLocks/>
          </p:cNvSpPr>
          <p:nvPr/>
        </p:nvSpPr>
        <p:spPr>
          <a:xfrm>
            <a:off x="2791460" y="4347237"/>
            <a:ext cx="273357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E8B8A7-12D9-1096-7B68-02935CEF822F}"/>
              </a:ext>
            </a:extLst>
          </p:cNvPr>
          <p:cNvSpPr>
            <a:spLocks/>
          </p:cNvSpPr>
          <p:nvPr/>
        </p:nvSpPr>
        <p:spPr>
          <a:xfrm>
            <a:off x="3095297" y="4659585"/>
            <a:ext cx="273357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BE2184-E2BB-43C2-6F69-4CDBCB911F87}"/>
              </a:ext>
            </a:extLst>
          </p:cNvPr>
          <p:cNvSpPr>
            <a:spLocks/>
          </p:cNvSpPr>
          <p:nvPr/>
        </p:nvSpPr>
        <p:spPr>
          <a:xfrm>
            <a:off x="3096260" y="4641877"/>
            <a:ext cx="273357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94C1B9-7DB3-C842-97FA-52A582E1A7FF}"/>
              </a:ext>
            </a:extLst>
          </p:cNvPr>
          <p:cNvSpPr>
            <a:spLocks/>
          </p:cNvSpPr>
          <p:nvPr/>
        </p:nvSpPr>
        <p:spPr>
          <a:xfrm>
            <a:off x="3389937" y="4954225"/>
            <a:ext cx="273357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387E0B-6380-F286-64AF-3E82C635FC3B}"/>
              </a:ext>
            </a:extLst>
          </p:cNvPr>
          <p:cNvSpPr>
            <a:spLocks/>
          </p:cNvSpPr>
          <p:nvPr/>
        </p:nvSpPr>
        <p:spPr>
          <a:xfrm>
            <a:off x="3069898" y="4359865"/>
            <a:ext cx="302252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9EA37C-32A7-442E-0375-7899FFA2CD2E}"/>
              </a:ext>
            </a:extLst>
          </p:cNvPr>
          <p:cNvSpPr>
            <a:spLocks/>
          </p:cNvSpPr>
          <p:nvPr/>
        </p:nvSpPr>
        <p:spPr>
          <a:xfrm>
            <a:off x="3681081" y="4959305"/>
            <a:ext cx="292093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DEC1E1-5D4D-715A-2DEC-B4DFA88351CB}"/>
              </a:ext>
            </a:extLst>
          </p:cNvPr>
          <p:cNvSpPr>
            <a:spLocks/>
          </p:cNvSpPr>
          <p:nvPr/>
        </p:nvSpPr>
        <p:spPr>
          <a:xfrm>
            <a:off x="2786380" y="4052597"/>
            <a:ext cx="273357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075D20-910B-376B-900D-7C888EA68840}"/>
              </a:ext>
            </a:extLst>
          </p:cNvPr>
          <p:cNvSpPr>
            <a:spLocks/>
          </p:cNvSpPr>
          <p:nvPr/>
        </p:nvSpPr>
        <p:spPr>
          <a:xfrm>
            <a:off x="3389937" y="4654505"/>
            <a:ext cx="291144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1FEC75-5206-81B9-98BC-DA9CC6FBC9B8}"/>
              </a:ext>
            </a:extLst>
          </p:cNvPr>
          <p:cNvSpPr>
            <a:spLocks/>
          </p:cNvSpPr>
          <p:nvPr/>
        </p:nvSpPr>
        <p:spPr>
          <a:xfrm>
            <a:off x="7639314" y="3890483"/>
            <a:ext cx="306545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EF07E9-19A8-5061-E0BC-3B3B8DD20ECA}"/>
              </a:ext>
            </a:extLst>
          </p:cNvPr>
          <p:cNvSpPr>
            <a:spLocks/>
          </p:cNvSpPr>
          <p:nvPr/>
        </p:nvSpPr>
        <p:spPr>
          <a:xfrm>
            <a:off x="7643672" y="4494994"/>
            <a:ext cx="280904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8B7CE1-5454-80C5-459D-EECB675F3C91}"/>
              </a:ext>
            </a:extLst>
          </p:cNvPr>
          <p:cNvSpPr>
            <a:spLocks/>
          </p:cNvSpPr>
          <p:nvPr/>
        </p:nvSpPr>
        <p:spPr>
          <a:xfrm>
            <a:off x="7945859" y="3580603"/>
            <a:ext cx="273357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575D4F-9DBF-31B2-437F-38FF55F2CEC4}"/>
              </a:ext>
            </a:extLst>
          </p:cNvPr>
          <p:cNvSpPr>
            <a:spLocks/>
          </p:cNvSpPr>
          <p:nvPr/>
        </p:nvSpPr>
        <p:spPr>
          <a:xfrm>
            <a:off x="7938312" y="4175590"/>
            <a:ext cx="280904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9349ED-3B0D-EDCF-100E-E1169093FC51}"/>
              </a:ext>
            </a:extLst>
          </p:cNvPr>
          <p:cNvSpPr>
            <a:spLocks/>
          </p:cNvSpPr>
          <p:nvPr/>
        </p:nvSpPr>
        <p:spPr>
          <a:xfrm>
            <a:off x="8231844" y="3900643"/>
            <a:ext cx="313920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11C409-E95E-D9C9-AAFF-7BFBA48CA663}"/>
              </a:ext>
            </a:extLst>
          </p:cNvPr>
          <p:cNvSpPr>
            <a:spLocks/>
          </p:cNvSpPr>
          <p:nvPr/>
        </p:nvSpPr>
        <p:spPr>
          <a:xfrm>
            <a:off x="8255335" y="4495630"/>
            <a:ext cx="280904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140F8E-7562-A1B3-2A99-0BF9685651CC}"/>
              </a:ext>
            </a:extLst>
          </p:cNvPr>
          <p:cNvSpPr>
            <a:spLocks/>
          </p:cNvSpPr>
          <p:nvPr/>
        </p:nvSpPr>
        <p:spPr>
          <a:xfrm>
            <a:off x="7638996" y="3579175"/>
            <a:ext cx="299316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B68D7B-A199-84F5-298E-8367E7ACA962}"/>
              </a:ext>
            </a:extLst>
          </p:cNvPr>
          <p:cNvSpPr>
            <a:spLocks/>
          </p:cNvSpPr>
          <p:nvPr/>
        </p:nvSpPr>
        <p:spPr>
          <a:xfrm>
            <a:off x="7638592" y="4190829"/>
            <a:ext cx="280904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F3876B-84DD-60BA-6792-5FAB7463BD91}"/>
              </a:ext>
            </a:extLst>
          </p:cNvPr>
          <p:cNvSpPr>
            <a:spLocks/>
          </p:cNvSpPr>
          <p:nvPr/>
        </p:nvSpPr>
        <p:spPr>
          <a:xfrm>
            <a:off x="8245579" y="3579968"/>
            <a:ext cx="306377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9FF85D-86E3-4579-3526-7DB04FCC45CE}"/>
              </a:ext>
            </a:extLst>
          </p:cNvPr>
          <p:cNvSpPr>
            <a:spLocks/>
          </p:cNvSpPr>
          <p:nvPr/>
        </p:nvSpPr>
        <p:spPr>
          <a:xfrm>
            <a:off x="8241685" y="4174955"/>
            <a:ext cx="299316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786262-789A-83C4-A7B0-D1874728FAD7}"/>
              </a:ext>
            </a:extLst>
          </p:cNvPr>
          <p:cNvSpPr>
            <a:spLocks/>
          </p:cNvSpPr>
          <p:nvPr/>
        </p:nvSpPr>
        <p:spPr>
          <a:xfrm>
            <a:off x="7950939" y="3891018"/>
            <a:ext cx="273357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139DE3-7EF0-37C3-34F9-DCFFD58575FC}"/>
              </a:ext>
            </a:extLst>
          </p:cNvPr>
          <p:cNvSpPr>
            <a:spLocks/>
          </p:cNvSpPr>
          <p:nvPr/>
        </p:nvSpPr>
        <p:spPr>
          <a:xfrm>
            <a:off x="7943391" y="4495529"/>
            <a:ext cx="299315" cy="29877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AF2EEE-2A63-38E5-C72D-C9107A648E21}"/>
              </a:ext>
            </a:extLst>
          </p:cNvPr>
          <p:cNvSpPr/>
          <p:nvPr/>
        </p:nvSpPr>
        <p:spPr>
          <a:xfrm>
            <a:off x="1300890" y="1241434"/>
            <a:ext cx="1692171" cy="42501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2FFB30-CCBE-F629-C540-608F8E426F74}"/>
              </a:ext>
            </a:extLst>
          </p:cNvPr>
          <p:cNvSpPr/>
          <p:nvPr/>
        </p:nvSpPr>
        <p:spPr>
          <a:xfrm>
            <a:off x="3348333" y="1241434"/>
            <a:ext cx="1469473" cy="42501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B5C606-23E8-C21C-AC26-D68C4DAA5BA5}"/>
              </a:ext>
            </a:extLst>
          </p:cNvPr>
          <p:cNvSpPr/>
          <p:nvPr/>
        </p:nvSpPr>
        <p:spPr>
          <a:xfrm>
            <a:off x="5152103" y="1241434"/>
            <a:ext cx="1705898" cy="42501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0F0FD3-7007-DE6C-A1DB-45843DCC4893}"/>
              </a:ext>
            </a:extLst>
          </p:cNvPr>
          <p:cNvSpPr/>
          <p:nvPr/>
        </p:nvSpPr>
        <p:spPr>
          <a:xfrm>
            <a:off x="1281226" y="1649017"/>
            <a:ext cx="1462133" cy="42501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A647AE-3282-80AA-068F-353870971A96}"/>
              </a:ext>
            </a:extLst>
          </p:cNvPr>
          <p:cNvSpPr/>
          <p:nvPr/>
        </p:nvSpPr>
        <p:spPr>
          <a:xfrm>
            <a:off x="3079739" y="1649017"/>
            <a:ext cx="1870445" cy="42501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95FE3B-FE64-21B0-598C-8549DB09B683}"/>
              </a:ext>
            </a:extLst>
          </p:cNvPr>
          <p:cNvSpPr/>
          <p:nvPr/>
        </p:nvSpPr>
        <p:spPr>
          <a:xfrm>
            <a:off x="5286564" y="1666425"/>
            <a:ext cx="1474620" cy="39019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E5B527-EFF3-1FF8-592B-DAAA202CE164}"/>
              </a:ext>
            </a:extLst>
          </p:cNvPr>
          <p:cNvSpPr/>
          <p:nvPr/>
        </p:nvSpPr>
        <p:spPr>
          <a:xfrm>
            <a:off x="2872882" y="2474976"/>
            <a:ext cx="1851518" cy="39019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82ECB0-30B6-674D-5FF7-AF8CE9CC5C6B}"/>
              </a:ext>
            </a:extLst>
          </p:cNvPr>
          <p:cNvSpPr/>
          <p:nvPr/>
        </p:nvSpPr>
        <p:spPr>
          <a:xfrm>
            <a:off x="5100997" y="2474976"/>
            <a:ext cx="1620172" cy="39019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D0985A-82F8-1842-1F75-71CAED5CFBA0}"/>
              </a:ext>
            </a:extLst>
          </p:cNvPr>
          <p:cNvSpPr/>
          <p:nvPr/>
        </p:nvSpPr>
        <p:spPr>
          <a:xfrm>
            <a:off x="7101248" y="2474976"/>
            <a:ext cx="1851518" cy="39019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969B61-A124-8240-950F-BEBB12742746}"/>
              </a:ext>
            </a:extLst>
          </p:cNvPr>
          <p:cNvSpPr>
            <a:spLocks/>
          </p:cNvSpPr>
          <p:nvPr/>
        </p:nvSpPr>
        <p:spPr>
          <a:xfrm>
            <a:off x="921029" y="2866561"/>
            <a:ext cx="2053759" cy="39019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65A570-E72E-CE71-891F-0A820C41CA5F}"/>
              </a:ext>
            </a:extLst>
          </p:cNvPr>
          <p:cNvSpPr>
            <a:spLocks/>
          </p:cNvSpPr>
          <p:nvPr/>
        </p:nvSpPr>
        <p:spPr>
          <a:xfrm>
            <a:off x="3358822" y="2866561"/>
            <a:ext cx="2053759" cy="39019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491517-545D-38C1-5605-5206BFC1771A}"/>
              </a:ext>
            </a:extLst>
          </p:cNvPr>
          <p:cNvSpPr>
            <a:spLocks/>
          </p:cNvSpPr>
          <p:nvPr/>
        </p:nvSpPr>
        <p:spPr>
          <a:xfrm>
            <a:off x="5796616" y="2866561"/>
            <a:ext cx="1351897" cy="39019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4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9" grpId="0" animBg="1"/>
      <p:bldP spid="9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8555B-CE61-9DBD-3859-E0287206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C82304-E810-61B5-C2A4-404F29DF3A7E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FB622-20C2-2BE3-A5A6-BF8E63D85AF8}"/>
              </a:ext>
            </a:extLst>
          </p:cNvPr>
          <p:cNvSpPr txBox="1"/>
          <p:nvPr/>
        </p:nvSpPr>
        <p:spPr>
          <a:xfrm>
            <a:off x="510840" y="1010800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gradient of color difference in the NW direction is obtained 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D7F7A-F8F4-E134-2015-C1D2946AE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0" y="1418313"/>
            <a:ext cx="4906060" cy="609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8A67E-8CB4-B289-8BFE-DC18F603D359}"/>
              </a:ext>
            </a:extLst>
          </p:cNvPr>
          <p:cNvSpPr txBox="1"/>
          <p:nvPr/>
        </p:nvSpPr>
        <p:spPr>
          <a:xfrm>
            <a:off x="510840" y="2066179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color difference in NW direction is deﬁned 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BB2AC-09EE-C7B6-3317-1A0316D4A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40" y="2473692"/>
            <a:ext cx="2686425" cy="552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F7FFE-58DF-8B72-2D6A-6CD21102B580}"/>
              </a:ext>
            </a:extLst>
          </p:cNvPr>
          <p:cNvSpPr txBox="1"/>
          <p:nvPr/>
        </p:nvSpPr>
        <p:spPr>
          <a:xfrm>
            <a:off x="510840" y="3064400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gradient of the color difference is obtained in the horizontal and vertical directions, respectively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F1880D-3165-E69C-2069-60342814F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40" y="3471913"/>
            <a:ext cx="8735644" cy="5620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75F319-988C-20EB-56A1-615771AB89C4}"/>
              </a:ext>
            </a:extLst>
          </p:cNvPr>
          <p:cNvSpPr txBox="1"/>
          <p:nvPr/>
        </p:nvSpPr>
        <p:spPr>
          <a:xfrm>
            <a:off x="510840" y="4072147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color difference in the horizontal and vertical directions is shown 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0F64A5-4DBC-B8D0-7DD1-4C6499395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40" y="4479660"/>
            <a:ext cx="4706007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78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B633F-F844-2CE5-0770-9BD72749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1F6D88-EC77-4CDC-1D64-F855F7033E5D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Green Interpolation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1EEEF-1FF3-16AB-0018-0649EA2E1A42}"/>
              </a:ext>
            </a:extLst>
          </p:cNvPr>
          <p:cNvSpPr txBox="1"/>
          <p:nvPr/>
        </p:nvSpPr>
        <p:spPr>
          <a:xfrm>
            <a:off x="510840" y="1010800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gradient of color difference in the NW direction is obtained 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0C193-7245-D89B-A01E-4DF1E41A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0" y="1418313"/>
            <a:ext cx="4906060" cy="609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17666E-90BF-72EB-5502-2713FD40E70A}"/>
              </a:ext>
            </a:extLst>
          </p:cNvPr>
          <p:cNvSpPr txBox="1"/>
          <p:nvPr/>
        </p:nvSpPr>
        <p:spPr>
          <a:xfrm>
            <a:off x="510840" y="2066179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color difference in NW direction is deﬁned 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3E2E01-F0B5-6767-35AB-FE2D6B07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40" y="2473692"/>
            <a:ext cx="2686425" cy="552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B65B03-3070-1320-1D8D-6395973EED4E}"/>
              </a:ext>
            </a:extLst>
          </p:cNvPr>
          <p:cNvSpPr txBox="1"/>
          <p:nvPr/>
        </p:nvSpPr>
        <p:spPr>
          <a:xfrm>
            <a:off x="510840" y="3064400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gradient of the color difference is obtained in the horizontal and vertical directions, respectively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5E8899-4BF2-CA29-9DE9-CE497ECC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40" y="3471913"/>
            <a:ext cx="8735644" cy="5620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6902DF-5BE4-0103-E083-E211D85F7AC9}"/>
              </a:ext>
            </a:extLst>
          </p:cNvPr>
          <p:cNvSpPr txBox="1"/>
          <p:nvPr/>
        </p:nvSpPr>
        <p:spPr>
          <a:xfrm>
            <a:off x="510840" y="4072147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color difference in the horizontal and vertical directions is shown 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9BB064-3971-85CE-D261-BDE07C215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40" y="4479660"/>
            <a:ext cx="4706007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930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BE689-7A85-5702-D1BD-5CD130AB6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82348C-CE8C-9C42-6985-57A778B4921B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Kodak dataset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0688BD-E999-64B8-D99A-02D0D5A40C76}"/>
                  </a:ext>
                </a:extLst>
              </p14:cNvPr>
              <p14:cNvContentPartPr/>
              <p14:nvPr/>
            </p14:nvContentPartPr>
            <p14:xfrm>
              <a:off x="1668444" y="2102118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0688BD-E999-64B8-D99A-02D0D5A40C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2324" y="209599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C0F75D-914A-83C7-6AF0-826DC656F2E6}"/>
                  </a:ext>
                </a:extLst>
              </p14:cNvPr>
              <p14:cNvContentPartPr/>
              <p14:nvPr/>
            </p14:nvContentPartPr>
            <p14:xfrm>
              <a:off x="5213004" y="216799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C0F75D-914A-83C7-6AF0-826DC656F2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6884" y="2161878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 descr="A group of people on dirt bikes&#10;&#10;AI-generated content may be incorrect.">
            <a:extLst>
              <a:ext uri="{FF2B5EF4-FFF2-40B4-BE49-F238E27FC236}">
                <a16:creationId xmlns:a16="http://schemas.microsoft.com/office/drawing/2014/main" id="{9CA594ED-9733-3C70-F4A5-0F02DDCE2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3" r="69072" b="67912"/>
          <a:stretch>
            <a:fillRect/>
          </a:stretch>
        </p:blipFill>
        <p:spPr>
          <a:xfrm>
            <a:off x="1914574" y="1054715"/>
            <a:ext cx="4063852" cy="4924086"/>
          </a:xfrm>
          <a:custGeom>
            <a:avLst/>
            <a:gdLst>
              <a:gd name="connsiteX0" fmla="*/ 0 w 1291472"/>
              <a:gd name="connsiteY0" fmla="*/ 0 h 1564850"/>
              <a:gd name="connsiteX1" fmla="*/ 1291472 w 1291472"/>
              <a:gd name="connsiteY1" fmla="*/ 0 h 1564850"/>
              <a:gd name="connsiteX2" fmla="*/ 1291472 w 1291472"/>
              <a:gd name="connsiteY2" fmla="*/ 1564850 h 1564850"/>
              <a:gd name="connsiteX3" fmla="*/ 0 w 1291472"/>
              <a:gd name="connsiteY3" fmla="*/ 1564850 h 156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472" h="1564850">
                <a:moveTo>
                  <a:pt x="0" y="0"/>
                </a:moveTo>
                <a:lnTo>
                  <a:pt x="1291472" y="0"/>
                </a:lnTo>
                <a:lnTo>
                  <a:pt x="1291472" y="1564850"/>
                </a:lnTo>
                <a:lnTo>
                  <a:pt x="0" y="1564850"/>
                </a:lnTo>
                <a:close/>
              </a:path>
            </a:pathLst>
          </a:custGeom>
        </p:spPr>
      </p:pic>
      <p:pic>
        <p:nvPicPr>
          <p:cNvPr id="14" name="Picture 13" descr="A group of people on dirt bikes&#10;&#10;AI-generated content may be incorrect.">
            <a:extLst>
              <a:ext uri="{FF2B5EF4-FFF2-40B4-BE49-F238E27FC236}">
                <a16:creationId xmlns:a16="http://schemas.microsoft.com/office/drawing/2014/main" id="{30DFE7FC-EA20-5103-7A9C-E2151A45B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177" r="67612" b="67735"/>
          <a:stretch>
            <a:fillRect/>
          </a:stretch>
        </p:blipFill>
        <p:spPr>
          <a:xfrm>
            <a:off x="6223729" y="1055152"/>
            <a:ext cx="4063492" cy="4923649"/>
          </a:xfrm>
          <a:custGeom>
            <a:avLst/>
            <a:gdLst>
              <a:gd name="connsiteX0" fmla="*/ 0 w 1291472"/>
              <a:gd name="connsiteY0" fmla="*/ 0 h 1564850"/>
              <a:gd name="connsiteX1" fmla="*/ 1291472 w 1291472"/>
              <a:gd name="connsiteY1" fmla="*/ 0 h 1564850"/>
              <a:gd name="connsiteX2" fmla="*/ 1291472 w 1291472"/>
              <a:gd name="connsiteY2" fmla="*/ 1564850 h 1564850"/>
              <a:gd name="connsiteX3" fmla="*/ 0 w 1291472"/>
              <a:gd name="connsiteY3" fmla="*/ 1564850 h 156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472" h="1564850">
                <a:moveTo>
                  <a:pt x="0" y="0"/>
                </a:moveTo>
                <a:lnTo>
                  <a:pt x="1291472" y="0"/>
                </a:lnTo>
                <a:lnTo>
                  <a:pt x="1291472" y="1564850"/>
                </a:lnTo>
                <a:lnTo>
                  <a:pt x="0" y="1564850"/>
                </a:lnTo>
                <a:close/>
              </a:path>
            </a:pathLst>
          </a:cu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9C6FB4-EF59-8ED9-EB42-4CCE46808BF1}"/>
              </a:ext>
            </a:extLst>
          </p:cNvPr>
          <p:cNvSpPr txBox="1"/>
          <p:nvPr/>
        </p:nvSpPr>
        <p:spPr>
          <a:xfrm>
            <a:off x="6732075" y="5995468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Kodim05 Eight-Directional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BB7CA-18EA-B9E3-2C43-39E416157D62}"/>
              </a:ext>
            </a:extLst>
          </p:cNvPr>
          <p:cNvSpPr txBox="1"/>
          <p:nvPr/>
        </p:nvSpPr>
        <p:spPr>
          <a:xfrm>
            <a:off x="2433073" y="5978801"/>
            <a:ext cx="30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Kodim05 RI Improvement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20ACAD-6B7D-4DD2-BF77-6EE0A1E68B4B}"/>
              </a:ext>
            </a:extLst>
          </p:cNvPr>
          <p:cNvSpPr/>
          <p:nvPr/>
        </p:nvSpPr>
        <p:spPr>
          <a:xfrm>
            <a:off x="4449452" y="1054715"/>
            <a:ext cx="1525374" cy="74359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439051-0499-7489-BFEF-C55F60886AA9}"/>
              </a:ext>
            </a:extLst>
          </p:cNvPr>
          <p:cNvSpPr/>
          <p:nvPr/>
        </p:nvSpPr>
        <p:spPr>
          <a:xfrm>
            <a:off x="8561108" y="1056283"/>
            <a:ext cx="1525374" cy="74359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30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D37BC-FEF5-BEB3-F3A7-D71FF6021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FCA164-1423-A1A3-1CE0-877BDB306E3E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Kodak dataset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Several hats on a wall&#10;&#10;AI-generated content may be incorrect.">
            <a:extLst>
              <a:ext uri="{FF2B5EF4-FFF2-40B4-BE49-F238E27FC236}">
                <a16:creationId xmlns:a16="http://schemas.microsoft.com/office/drawing/2014/main" id="{8307F940-5418-8C62-8FE7-804A2F5DC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7" t="17912" r="67309" b="50000"/>
          <a:stretch>
            <a:fillRect/>
          </a:stretch>
        </p:blipFill>
        <p:spPr>
          <a:xfrm>
            <a:off x="5882064" y="1076750"/>
            <a:ext cx="4205280" cy="5095450"/>
          </a:xfrm>
          <a:custGeom>
            <a:avLst/>
            <a:gdLst>
              <a:gd name="connsiteX0" fmla="*/ 0 w 1291472"/>
              <a:gd name="connsiteY0" fmla="*/ 0 h 1564850"/>
              <a:gd name="connsiteX1" fmla="*/ 1291472 w 1291472"/>
              <a:gd name="connsiteY1" fmla="*/ 0 h 1564850"/>
              <a:gd name="connsiteX2" fmla="*/ 1291472 w 1291472"/>
              <a:gd name="connsiteY2" fmla="*/ 1564850 h 1564850"/>
              <a:gd name="connsiteX3" fmla="*/ 0 w 1291472"/>
              <a:gd name="connsiteY3" fmla="*/ 1564850 h 156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472" h="1564850">
                <a:moveTo>
                  <a:pt x="0" y="0"/>
                </a:moveTo>
                <a:lnTo>
                  <a:pt x="1291472" y="0"/>
                </a:lnTo>
                <a:lnTo>
                  <a:pt x="1291472" y="1564850"/>
                </a:lnTo>
                <a:lnTo>
                  <a:pt x="0" y="1564850"/>
                </a:lnTo>
                <a:close/>
              </a:path>
            </a:pathLst>
          </a:custGeom>
        </p:spPr>
      </p:pic>
      <p:pic>
        <p:nvPicPr>
          <p:cNvPr id="13" name="Picture 12" descr="Several hats on a wall&#10;&#10;AI-generated content may be incorrect.">
            <a:extLst>
              <a:ext uri="{FF2B5EF4-FFF2-40B4-BE49-F238E27FC236}">
                <a16:creationId xmlns:a16="http://schemas.microsoft.com/office/drawing/2014/main" id="{9DB85435-9125-753D-29C1-5D1C24B40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4" t="17912" r="67211" b="50000"/>
          <a:stretch>
            <a:fillRect/>
          </a:stretch>
        </p:blipFill>
        <p:spPr>
          <a:xfrm>
            <a:off x="1564063" y="1076750"/>
            <a:ext cx="4205279" cy="5095450"/>
          </a:xfrm>
          <a:custGeom>
            <a:avLst/>
            <a:gdLst>
              <a:gd name="connsiteX0" fmla="*/ 0 w 1291472"/>
              <a:gd name="connsiteY0" fmla="*/ 0 h 1564850"/>
              <a:gd name="connsiteX1" fmla="*/ 1291472 w 1291472"/>
              <a:gd name="connsiteY1" fmla="*/ 0 h 1564850"/>
              <a:gd name="connsiteX2" fmla="*/ 1291472 w 1291472"/>
              <a:gd name="connsiteY2" fmla="*/ 1564850 h 1564850"/>
              <a:gd name="connsiteX3" fmla="*/ 0 w 1291472"/>
              <a:gd name="connsiteY3" fmla="*/ 1564850 h 156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472" h="1564850">
                <a:moveTo>
                  <a:pt x="0" y="0"/>
                </a:moveTo>
                <a:lnTo>
                  <a:pt x="1291472" y="0"/>
                </a:lnTo>
                <a:lnTo>
                  <a:pt x="1291472" y="1564850"/>
                </a:lnTo>
                <a:lnTo>
                  <a:pt x="0" y="1564850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BDD751-3927-68BA-7AFC-B087A0A16033}"/>
              </a:ext>
            </a:extLst>
          </p:cNvPr>
          <p:cNvSpPr txBox="1"/>
          <p:nvPr/>
        </p:nvSpPr>
        <p:spPr>
          <a:xfrm>
            <a:off x="6389175" y="6185968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Kodim03 Eight-Directional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593C54-C300-9F17-C604-79053FD18F62}"/>
              </a:ext>
            </a:extLst>
          </p:cNvPr>
          <p:cNvSpPr txBox="1"/>
          <p:nvPr/>
        </p:nvSpPr>
        <p:spPr>
          <a:xfrm>
            <a:off x="2090173" y="6169301"/>
            <a:ext cx="30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Kodim03 RI Improvement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FDCB6D-0733-B91B-9447-B277CA0FE9EB}"/>
              </a:ext>
            </a:extLst>
          </p:cNvPr>
          <p:cNvSpPr/>
          <p:nvPr/>
        </p:nvSpPr>
        <p:spPr>
          <a:xfrm>
            <a:off x="2480820" y="3082565"/>
            <a:ext cx="827988" cy="10652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6A3579-7895-9690-299F-5CFB69E64C3A}"/>
              </a:ext>
            </a:extLst>
          </p:cNvPr>
          <p:cNvSpPr/>
          <p:nvPr/>
        </p:nvSpPr>
        <p:spPr>
          <a:xfrm>
            <a:off x="6828143" y="3084134"/>
            <a:ext cx="827988" cy="10652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63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5FAC1-3E1A-68BD-7B8D-E676ADC41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404F84-839E-8AFE-2614-CC4AEABAA366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Kodak dataset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brick building with red shutters&#10;&#10;AI-generated content may be incorrect.">
            <a:extLst>
              <a:ext uri="{FF2B5EF4-FFF2-40B4-BE49-F238E27FC236}">
                <a16:creationId xmlns:a16="http://schemas.microsoft.com/office/drawing/2014/main" id="{D3EC9365-95B9-A57E-0B95-57C4CB4E7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5" t="46037" r="29020" b="21875"/>
          <a:stretch>
            <a:fillRect/>
          </a:stretch>
        </p:blipFill>
        <p:spPr>
          <a:xfrm>
            <a:off x="1818064" y="1028777"/>
            <a:ext cx="4252536" cy="5152710"/>
          </a:xfrm>
          <a:custGeom>
            <a:avLst/>
            <a:gdLst>
              <a:gd name="connsiteX0" fmla="*/ 0 w 1291472"/>
              <a:gd name="connsiteY0" fmla="*/ 0 h 1564850"/>
              <a:gd name="connsiteX1" fmla="*/ 1291472 w 1291472"/>
              <a:gd name="connsiteY1" fmla="*/ 0 h 1564850"/>
              <a:gd name="connsiteX2" fmla="*/ 1291472 w 1291472"/>
              <a:gd name="connsiteY2" fmla="*/ 1564850 h 1564850"/>
              <a:gd name="connsiteX3" fmla="*/ 0 w 1291472"/>
              <a:gd name="connsiteY3" fmla="*/ 1564850 h 156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472" h="1564850">
                <a:moveTo>
                  <a:pt x="0" y="0"/>
                </a:moveTo>
                <a:lnTo>
                  <a:pt x="1291472" y="0"/>
                </a:lnTo>
                <a:lnTo>
                  <a:pt x="1291472" y="1564850"/>
                </a:lnTo>
                <a:lnTo>
                  <a:pt x="0" y="1564850"/>
                </a:lnTo>
                <a:close/>
              </a:path>
            </a:pathLst>
          </a:custGeom>
        </p:spPr>
      </p:pic>
      <p:pic>
        <p:nvPicPr>
          <p:cNvPr id="8" name="Picture 7" descr="A brick building with red shutters&#10;&#10;AI-generated content may be incorrect.">
            <a:extLst>
              <a:ext uri="{FF2B5EF4-FFF2-40B4-BE49-F238E27FC236}">
                <a16:creationId xmlns:a16="http://schemas.microsoft.com/office/drawing/2014/main" id="{6B70C30E-3042-DA68-4B8D-DADE4CCAB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5" t="46037" r="29020" b="21875"/>
          <a:stretch>
            <a:fillRect/>
          </a:stretch>
        </p:blipFill>
        <p:spPr>
          <a:xfrm>
            <a:off x="6273800" y="1028777"/>
            <a:ext cx="4252536" cy="5152710"/>
          </a:xfrm>
          <a:custGeom>
            <a:avLst/>
            <a:gdLst>
              <a:gd name="connsiteX0" fmla="*/ 0 w 1291472"/>
              <a:gd name="connsiteY0" fmla="*/ 0 h 1564850"/>
              <a:gd name="connsiteX1" fmla="*/ 1291472 w 1291472"/>
              <a:gd name="connsiteY1" fmla="*/ 0 h 1564850"/>
              <a:gd name="connsiteX2" fmla="*/ 1291472 w 1291472"/>
              <a:gd name="connsiteY2" fmla="*/ 1564850 h 1564850"/>
              <a:gd name="connsiteX3" fmla="*/ 0 w 1291472"/>
              <a:gd name="connsiteY3" fmla="*/ 1564850 h 156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472" h="1564850">
                <a:moveTo>
                  <a:pt x="0" y="0"/>
                </a:moveTo>
                <a:lnTo>
                  <a:pt x="1291472" y="0"/>
                </a:lnTo>
                <a:lnTo>
                  <a:pt x="1291472" y="1564850"/>
                </a:lnTo>
                <a:lnTo>
                  <a:pt x="0" y="1564850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3DA9CE-E4F9-514F-BB42-EF12589D452C}"/>
              </a:ext>
            </a:extLst>
          </p:cNvPr>
          <p:cNvSpPr txBox="1"/>
          <p:nvPr/>
        </p:nvSpPr>
        <p:spPr>
          <a:xfrm>
            <a:off x="6782875" y="6185968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Kodim01 Eight-Directional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ACA7F-E952-0105-748D-91B311D11D3D}"/>
              </a:ext>
            </a:extLst>
          </p:cNvPr>
          <p:cNvSpPr txBox="1"/>
          <p:nvPr/>
        </p:nvSpPr>
        <p:spPr>
          <a:xfrm>
            <a:off x="2483873" y="6169301"/>
            <a:ext cx="30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Kodim01 RI Improvement</a:t>
            </a:r>
          </a:p>
        </p:txBody>
      </p:sp>
    </p:spTree>
    <p:extLst>
      <p:ext uri="{BB962C8B-B14F-4D97-AF65-F5344CB8AC3E}">
        <p14:creationId xmlns:p14="http://schemas.microsoft.com/office/powerpoint/2010/main" val="3103430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B87FA-B335-155F-5CCB-5EB1A0F85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3E589-A2FE-7A59-D408-0023B4B0730C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Kodak dataset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56D5552D-7046-CCFE-5EE5-54BEACA31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7" t="58704" r="18134" b="30000"/>
          <a:stretch>
            <a:fillRect/>
          </a:stretch>
        </p:blipFill>
        <p:spPr>
          <a:xfrm>
            <a:off x="1465118" y="1244600"/>
            <a:ext cx="4648200" cy="4805766"/>
          </a:xfrm>
          <a:custGeom>
            <a:avLst/>
            <a:gdLst>
              <a:gd name="connsiteX0" fmla="*/ 0 w 749300"/>
              <a:gd name="connsiteY0" fmla="*/ 0 h 774700"/>
              <a:gd name="connsiteX1" fmla="*/ 749300 w 749300"/>
              <a:gd name="connsiteY1" fmla="*/ 0 h 774700"/>
              <a:gd name="connsiteX2" fmla="*/ 749300 w 749300"/>
              <a:gd name="connsiteY2" fmla="*/ 774700 h 774700"/>
              <a:gd name="connsiteX3" fmla="*/ 0 w 749300"/>
              <a:gd name="connsiteY3" fmla="*/ 77470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00" h="774700">
                <a:moveTo>
                  <a:pt x="0" y="0"/>
                </a:moveTo>
                <a:lnTo>
                  <a:pt x="749300" y="0"/>
                </a:lnTo>
                <a:lnTo>
                  <a:pt x="749300" y="774700"/>
                </a:lnTo>
                <a:lnTo>
                  <a:pt x="0" y="774700"/>
                </a:lnTo>
                <a:close/>
              </a:path>
            </a:pathLst>
          </a:custGeom>
        </p:spPr>
      </p:pic>
      <p:pic>
        <p:nvPicPr>
          <p:cNvPr id="12" name="Picture 11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81B1573C-2330-9AB3-4065-979DE9F47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6" t="58704" r="18295" b="30000"/>
          <a:stretch>
            <a:fillRect/>
          </a:stretch>
        </p:blipFill>
        <p:spPr>
          <a:xfrm>
            <a:off x="6261100" y="1244600"/>
            <a:ext cx="4648200" cy="4805766"/>
          </a:xfrm>
          <a:custGeom>
            <a:avLst/>
            <a:gdLst>
              <a:gd name="connsiteX0" fmla="*/ 0 w 749300"/>
              <a:gd name="connsiteY0" fmla="*/ 0 h 774700"/>
              <a:gd name="connsiteX1" fmla="*/ 749300 w 749300"/>
              <a:gd name="connsiteY1" fmla="*/ 0 h 774700"/>
              <a:gd name="connsiteX2" fmla="*/ 749300 w 749300"/>
              <a:gd name="connsiteY2" fmla="*/ 774700 h 774700"/>
              <a:gd name="connsiteX3" fmla="*/ 0 w 749300"/>
              <a:gd name="connsiteY3" fmla="*/ 77470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00" h="774700">
                <a:moveTo>
                  <a:pt x="0" y="0"/>
                </a:moveTo>
                <a:lnTo>
                  <a:pt x="749300" y="0"/>
                </a:lnTo>
                <a:lnTo>
                  <a:pt x="749300" y="774700"/>
                </a:lnTo>
                <a:lnTo>
                  <a:pt x="0" y="774700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F25F28-731A-A634-C5BB-2CCB82D3D40D}"/>
              </a:ext>
            </a:extLst>
          </p:cNvPr>
          <p:cNvSpPr txBox="1"/>
          <p:nvPr/>
        </p:nvSpPr>
        <p:spPr>
          <a:xfrm>
            <a:off x="7105604" y="6036631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Eight-Directional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8338E-2049-DDB1-092F-E8E73FAE3E23}"/>
              </a:ext>
            </a:extLst>
          </p:cNvPr>
          <p:cNvSpPr txBox="1"/>
          <p:nvPr/>
        </p:nvSpPr>
        <p:spPr>
          <a:xfrm>
            <a:off x="2457404" y="6019964"/>
            <a:ext cx="302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RI Improvement</a:t>
            </a:r>
          </a:p>
        </p:txBody>
      </p:sp>
    </p:spTree>
    <p:extLst>
      <p:ext uri="{BB962C8B-B14F-4D97-AF65-F5344CB8AC3E}">
        <p14:creationId xmlns:p14="http://schemas.microsoft.com/office/powerpoint/2010/main" val="953994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30E03-74BB-1928-1AD8-46286C8B5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46A625-E99B-BBFE-F57F-226FCF26C45F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</a:t>
            </a:r>
            <a:r>
              <a:rPr lang="en-US" altLang="ko-KR" sz="3200" b="1" dirty="0" err="1">
                <a:latin typeface="tahoma" panose="020B0604030504040204" pitchFamily="34" charset="0"/>
                <a:cs typeface="tahoma" panose="020B0604030504040204" pitchFamily="34" charset="0"/>
              </a:rPr>
              <a:t>McM</a:t>
            </a:r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 dataset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19030-76BB-8D5A-BBA4-2560FB0E92D5}"/>
              </a:ext>
            </a:extLst>
          </p:cNvPr>
          <p:cNvSpPr txBox="1"/>
          <p:nvPr/>
        </p:nvSpPr>
        <p:spPr>
          <a:xfrm>
            <a:off x="8501061" y="3317571"/>
            <a:ext cx="298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MCM05 Eight-Directional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DB4609-88D0-F316-19A2-C868E1B93CE2}"/>
              </a:ext>
            </a:extLst>
          </p:cNvPr>
          <p:cNvSpPr txBox="1"/>
          <p:nvPr/>
        </p:nvSpPr>
        <p:spPr>
          <a:xfrm>
            <a:off x="4726249" y="3317571"/>
            <a:ext cx="29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MCM05 RI Improvement</a:t>
            </a:r>
          </a:p>
        </p:txBody>
      </p:sp>
      <p:pic>
        <p:nvPicPr>
          <p:cNvPr id="21" name="Picture 20" descr="A person wearing a paint splatter shirt&#10;&#10;AI-generated content may be incorrect.">
            <a:extLst>
              <a:ext uri="{FF2B5EF4-FFF2-40B4-BE49-F238E27FC236}">
                <a16:creationId xmlns:a16="http://schemas.microsoft.com/office/drawing/2014/main" id="{30DE5F37-6D3C-9A52-7764-09B193386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9" t="40033" r="62223" b="45402"/>
          <a:stretch>
            <a:fillRect/>
          </a:stretch>
        </p:blipFill>
        <p:spPr>
          <a:xfrm>
            <a:off x="879751" y="1308569"/>
            <a:ext cx="2981011" cy="1997276"/>
          </a:xfrm>
          <a:custGeom>
            <a:avLst/>
            <a:gdLst>
              <a:gd name="connsiteX0" fmla="*/ 0 w 1027099"/>
              <a:gd name="connsiteY0" fmla="*/ 0 h 688156"/>
              <a:gd name="connsiteX1" fmla="*/ 1027099 w 1027099"/>
              <a:gd name="connsiteY1" fmla="*/ 0 h 688156"/>
              <a:gd name="connsiteX2" fmla="*/ 1027099 w 1027099"/>
              <a:gd name="connsiteY2" fmla="*/ 688156 h 688156"/>
              <a:gd name="connsiteX3" fmla="*/ 0 w 1027099"/>
              <a:gd name="connsiteY3" fmla="*/ 688156 h 6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7099" h="688156">
                <a:moveTo>
                  <a:pt x="0" y="0"/>
                </a:moveTo>
                <a:lnTo>
                  <a:pt x="1027099" y="0"/>
                </a:lnTo>
                <a:lnTo>
                  <a:pt x="1027099" y="688156"/>
                </a:lnTo>
                <a:lnTo>
                  <a:pt x="0" y="688156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C28E1B-DA4C-A17C-2DD2-35BD0AC3A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t="40033" r="61832" b="45402"/>
          <a:stretch>
            <a:fillRect/>
          </a:stretch>
        </p:blipFill>
        <p:spPr>
          <a:xfrm>
            <a:off x="8501061" y="1308569"/>
            <a:ext cx="2981011" cy="1997276"/>
          </a:xfrm>
          <a:custGeom>
            <a:avLst/>
            <a:gdLst>
              <a:gd name="connsiteX0" fmla="*/ 0 w 1027099"/>
              <a:gd name="connsiteY0" fmla="*/ 0 h 688156"/>
              <a:gd name="connsiteX1" fmla="*/ 1027099 w 1027099"/>
              <a:gd name="connsiteY1" fmla="*/ 0 h 688156"/>
              <a:gd name="connsiteX2" fmla="*/ 1027099 w 1027099"/>
              <a:gd name="connsiteY2" fmla="*/ 688156 h 688156"/>
              <a:gd name="connsiteX3" fmla="*/ 0 w 1027099"/>
              <a:gd name="connsiteY3" fmla="*/ 688156 h 6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7099" h="688156">
                <a:moveTo>
                  <a:pt x="0" y="0"/>
                </a:moveTo>
                <a:lnTo>
                  <a:pt x="1027099" y="0"/>
                </a:lnTo>
                <a:lnTo>
                  <a:pt x="1027099" y="688156"/>
                </a:lnTo>
                <a:lnTo>
                  <a:pt x="0" y="688156"/>
                </a:lnTo>
                <a:close/>
              </a:path>
            </a:pathLst>
          </a:custGeom>
        </p:spPr>
      </p:pic>
      <p:pic>
        <p:nvPicPr>
          <p:cNvPr id="23" name="Picture 22" descr="A person wearing a white shirt with paint splatters on it&#10;&#10;AI-generated content may be incorrect.">
            <a:extLst>
              <a:ext uri="{FF2B5EF4-FFF2-40B4-BE49-F238E27FC236}">
                <a16:creationId xmlns:a16="http://schemas.microsoft.com/office/drawing/2014/main" id="{2B7E98B6-498D-E8B3-9B40-6A6C86023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1" t="39867" r="61840" b="45568"/>
          <a:stretch>
            <a:fillRect/>
          </a:stretch>
        </p:blipFill>
        <p:spPr>
          <a:xfrm>
            <a:off x="4690406" y="1308569"/>
            <a:ext cx="2981011" cy="1997276"/>
          </a:xfrm>
          <a:custGeom>
            <a:avLst/>
            <a:gdLst>
              <a:gd name="connsiteX0" fmla="*/ 0 w 1027099"/>
              <a:gd name="connsiteY0" fmla="*/ 0 h 688156"/>
              <a:gd name="connsiteX1" fmla="*/ 1027099 w 1027099"/>
              <a:gd name="connsiteY1" fmla="*/ 0 h 688156"/>
              <a:gd name="connsiteX2" fmla="*/ 1027099 w 1027099"/>
              <a:gd name="connsiteY2" fmla="*/ 688156 h 688156"/>
              <a:gd name="connsiteX3" fmla="*/ 0 w 1027099"/>
              <a:gd name="connsiteY3" fmla="*/ 688156 h 6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7099" h="688156">
                <a:moveTo>
                  <a:pt x="0" y="0"/>
                </a:moveTo>
                <a:lnTo>
                  <a:pt x="1027099" y="0"/>
                </a:lnTo>
                <a:lnTo>
                  <a:pt x="1027099" y="688156"/>
                </a:lnTo>
                <a:lnTo>
                  <a:pt x="0" y="688156"/>
                </a:ln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8D39BE-8CD7-54E2-7C32-C48D77AF2693}"/>
              </a:ext>
            </a:extLst>
          </p:cNvPr>
          <p:cNvSpPr txBox="1"/>
          <p:nvPr/>
        </p:nvSpPr>
        <p:spPr>
          <a:xfrm>
            <a:off x="1421066" y="3317571"/>
            <a:ext cx="20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MCM05 Original</a:t>
            </a:r>
          </a:p>
        </p:txBody>
      </p:sp>
      <p:pic>
        <p:nvPicPr>
          <p:cNvPr id="36" name="Picture 35" descr="A person holding a knife to his head&#10;&#10;AI-generated content may be incorrect.">
            <a:extLst>
              <a:ext uri="{FF2B5EF4-FFF2-40B4-BE49-F238E27FC236}">
                <a16:creationId xmlns:a16="http://schemas.microsoft.com/office/drawing/2014/main" id="{924B90AF-71C7-2967-8EDD-9CDE4ED25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8" t="39503" r="46612" b="46326"/>
          <a:stretch>
            <a:fillRect/>
          </a:stretch>
        </p:blipFill>
        <p:spPr>
          <a:xfrm>
            <a:off x="879751" y="4070104"/>
            <a:ext cx="2981010" cy="1997277"/>
          </a:xfrm>
          <a:custGeom>
            <a:avLst/>
            <a:gdLst>
              <a:gd name="connsiteX0" fmla="*/ 0 w 1181100"/>
              <a:gd name="connsiteY0" fmla="*/ 0 h 791337"/>
              <a:gd name="connsiteX1" fmla="*/ 1181100 w 1181100"/>
              <a:gd name="connsiteY1" fmla="*/ 0 h 791337"/>
              <a:gd name="connsiteX2" fmla="*/ 1181100 w 1181100"/>
              <a:gd name="connsiteY2" fmla="*/ 791337 h 791337"/>
              <a:gd name="connsiteX3" fmla="*/ 0 w 1181100"/>
              <a:gd name="connsiteY3" fmla="*/ 791337 h 7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0" h="791337">
                <a:moveTo>
                  <a:pt x="0" y="0"/>
                </a:moveTo>
                <a:lnTo>
                  <a:pt x="1181100" y="0"/>
                </a:lnTo>
                <a:lnTo>
                  <a:pt x="1181100" y="791337"/>
                </a:lnTo>
                <a:lnTo>
                  <a:pt x="0" y="791337"/>
                </a:lnTo>
                <a:close/>
              </a:path>
            </a:pathLst>
          </a:custGeom>
        </p:spPr>
      </p:pic>
      <p:pic>
        <p:nvPicPr>
          <p:cNvPr id="37" name="Picture 36" descr="A person cutting his hair with a knife&#10;&#10;AI-generated content may be incorrect.">
            <a:extLst>
              <a:ext uri="{FF2B5EF4-FFF2-40B4-BE49-F238E27FC236}">
                <a16:creationId xmlns:a16="http://schemas.microsoft.com/office/drawing/2014/main" id="{4B33AE3C-A75E-34DF-A73C-F61C28408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0" t="39804" r="46210" b="46025"/>
          <a:stretch>
            <a:fillRect/>
          </a:stretch>
        </p:blipFill>
        <p:spPr>
          <a:xfrm>
            <a:off x="8501063" y="4070104"/>
            <a:ext cx="2981009" cy="1997276"/>
          </a:xfrm>
          <a:custGeom>
            <a:avLst/>
            <a:gdLst>
              <a:gd name="connsiteX0" fmla="*/ 0 w 1181100"/>
              <a:gd name="connsiteY0" fmla="*/ 0 h 791337"/>
              <a:gd name="connsiteX1" fmla="*/ 1181100 w 1181100"/>
              <a:gd name="connsiteY1" fmla="*/ 0 h 791337"/>
              <a:gd name="connsiteX2" fmla="*/ 1181100 w 1181100"/>
              <a:gd name="connsiteY2" fmla="*/ 791337 h 791337"/>
              <a:gd name="connsiteX3" fmla="*/ 0 w 1181100"/>
              <a:gd name="connsiteY3" fmla="*/ 791337 h 7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0" h="791337">
                <a:moveTo>
                  <a:pt x="0" y="0"/>
                </a:moveTo>
                <a:lnTo>
                  <a:pt x="1181100" y="0"/>
                </a:lnTo>
                <a:lnTo>
                  <a:pt x="1181100" y="791337"/>
                </a:lnTo>
                <a:lnTo>
                  <a:pt x="0" y="791337"/>
                </a:lnTo>
                <a:close/>
              </a:path>
            </a:pathLst>
          </a:custGeom>
        </p:spPr>
      </p:pic>
      <p:pic>
        <p:nvPicPr>
          <p:cNvPr id="38" name="Picture 37" descr="A person cutting his hair with a knife&#10;&#10;AI-generated content may be incorrect.">
            <a:extLst>
              <a:ext uri="{FF2B5EF4-FFF2-40B4-BE49-F238E27FC236}">
                <a16:creationId xmlns:a16="http://schemas.microsoft.com/office/drawing/2014/main" id="{C811EB82-53BF-668C-9E0B-C640481D61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8" t="39503" r="44941" b="46326"/>
          <a:stretch>
            <a:fillRect/>
          </a:stretch>
        </p:blipFill>
        <p:spPr>
          <a:xfrm>
            <a:off x="4690407" y="4070104"/>
            <a:ext cx="2981009" cy="1997276"/>
          </a:xfrm>
          <a:custGeom>
            <a:avLst/>
            <a:gdLst>
              <a:gd name="connsiteX0" fmla="*/ 0 w 1181100"/>
              <a:gd name="connsiteY0" fmla="*/ 0 h 791337"/>
              <a:gd name="connsiteX1" fmla="*/ 1181100 w 1181100"/>
              <a:gd name="connsiteY1" fmla="*/ 0 h 791337"/>
              <a:gd name="connsiteX2" fmla="*/ 1181100 w 1181100"/>
              <a:gd name="connsiteY2" fmla="*/ 791337 h 791337"/>
              <a:gd name="connsiteX3" fmla="*/ 0 w 1181100"/>
              <a:gd name="connsiteY3" fmla="*/ 791337 h 7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0" h="791337">
                <a:moveTo>
                  <a:pt x="0" y="0"/>
                </a:moveTo>
                <a:lnTo>
                  <a:pt x="1181100" y="0"/>
                </a:lnTo>
                <a:lnTo>
                  <a:pt x="1181100" y="791337"/>
                </a:lnTo>
                <a:lnTo>
                  <a:pt x="0" y="791337"/>
                </a:lnTo>
                <a:close/>
              </a:path>
            </a:pathLst>
          </a:cu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0E62A9-8660-2163-3AB9-F95105A6DAAB}"/>
              </a:ext>
            </a:extLst>
          </p:cNvPr>
          <p:cNvSpPr txBox="1"/>
          <p:nvPr/>
        </p:nvSpPr>
        <p:spPr>
          <a:xfrm>
            <a:off x="8501061" y="6079821"/>
            <a:ext cx="298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MCM06 Eight-Directional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E3B8C1-A7B5-B7CC-17BF-C2435ADD9269}"/>
              </a:ext>
            </a:extLst>
          </p:cNvPr>
          <p:cNvSpPr txBox="1"/>
          <p:nvPr/>
        </p:nvSpPr>
        <p:spPr>
          <a:xfrm>
            <a:off x="4726249" y="6079821"/>
            <a:ext cx="29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MCM06 RI Improvement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FC574-2109-A2C9-1385-D045B216B9C1}"/>
              </a:ext>
            </a:extLst>
          </p:cNvPr>
          <p:cNvSpPr txBox="1"/>
          <p:nvPr/>
        </p:nvSpPr>
        <p:spPr>
          <a:xfrm>
            <a:off x="1421066" y="6079821"/>
            <a:ext cx="20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MCM06 Original</a:t>
            </a:r>
          </a:p>
        </p:txBody>
      </p:sp>
    </p:spTree>
    <p:extLst>
      <p:ext uri="{BB962C8B-B14F-4D97-AF65-F5344CB8AC3E}">
        <p14:creationId xmlns:p14="http://schemas.microsoft.com/office/powerpoint/2010/main" val="3296928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9E170-7E60-E047-02EA-1A1B090A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347AA-9593-3AB0-1142-049506173A5D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Self-Improvement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C812C8-29BD-03A4-AC9A-2111D0D8E834}"/>
                  </a:ext>
                </a:extLst>
              </p:cNvPr>
              <p:cNvSpPr txBox="1"/>
              <p:nvPr/>
            </p:nvSpPr>
            <p:spPr>
              <a:xfrm>
                <a:off x="243840" y="1379748"/>
                <a:ext cx="10970260" cy="634726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C812C8-29BD-03A4-AC9A-2111D0D8E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379748"/>
                <a:ext cx="10970260" cy="6347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42F926-8483-7255-6C25-76EBF3092911}"/>
                  </a:ext>
                </a:extLst>
              </p:cNvPr>
              <p:cNvSpPr txBox="1"/>
              <p:nvPr/>
            </p:nvSpPr>
            <p:spPr>
              <a:xfrm>
                <a:off x="243840" y="2014474"/>
                <a:ext cx="11425890" cy="956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latinLnBrk="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The </a:t>
                </a:r>
                <a:r>
                  <a:rPr lang="en-US" b="1" dirty="0"/>
                  <a:t>Vertical</a:t>
                </a:r>
                <a:r>
                  <a:rPr lang="en-US" dirty="0"/>
                  <a:t> Weight</a:t>
                </a:r>
              </a:p>
              <a:p>
                <a:pPr marL="342900" indent="-342900" latinLnBrk="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The </a:t>
                </a:r>
                <a:r>
                  <a:rPr lang="en-US" b="1" dirty="0"/>
                  <a:t>Horizontal</a:t>
                </a:r>
                <a:r>
                  <a:rPr lang="en-US" dirty="0"/>
                  <a:t> Weight</a:t>
                </a:r>
              </a:p>
              <a:p>
                <a:pPr marL="342900" indent="-342900" latinLnBrk="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𝑁𝑊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𝑁𝐸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The </a:t>
                </a:r>
                <a:r>
                  <a:rPr lang="en-US" b="1" dirty="0"/>
                  <a:t>Diagonal</a:t>
                </a:r>
                <a:r>
                  <a:rPr lang="en-US" dirty="0"/>
                  <a:t> Weight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42F926-8483-7255-6C25-76EBF3092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2014474"/>
                <a:ext cx="11425890" cy="956031"/>
              </a:xfrm>
              <a:prstGeom prst="rect">
                <a:avLst/>
              </a:prstGeom>
              <a:blipFill>
                <a:blip r:embed="rId4"/>
                <a:stretch>
                  <a:fillRect l="-320" t="-3185" b="-6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C83BD50-D1B5-3CAF-AC94-CFA4B17D9AC8}"/>
              </a:ext>
            </a:extLst>
          </p:cNvPr>
          <p:cNvSpPr txBox="1"/>
          <p:nvPr/>
        </p:nvSpPr>
        <p:spPr>
          <a:xfrm>
            <a:off x="243840" y="927039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The interpolate </a:t>
            </a:r>
            <a:r>
              <a:rPr lang="en-US" dirty="0">
                <a:solidFill>
                  <a:srgbClr val="92D050"/>
                </a:solidFill>
              </a:rPr>
              <a:t>Green</a:t>
            </a:r>
            <a:r>
              <a:rPr lang="en-US" dirty="0"/>
              <a:t> pixel at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location</a:t>
            </a:r>
          </a:p>
        </p:txBody>
      </p:sp>
    </p:spTree>
    <p:extLst>
      <p:ext uri="{BB962C8B-B14F-4D97-AF65-F5344CB8AC3E}">
        <p14:creationId xmlns:p14="http://schemas.microsoft.com/office/powerpoint/2010/main" val="342247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D3D95-18AD-2C74-F77E-8C3C2EDEB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BD3B2-6466-9F3E-7F28-5267C985AEC8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Hamilton and Adam’s Interpolation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408D5-6034-CD14-BBA3-600B512AA2D5}"/>
              </a:ext>
            </a:extLst>
          </p:cNvPr>
          <p:cNvSpPr txBox="1"/>
          <p:nvPr/>
        </p:nvSpPr>
        <p:spPr>
          <a:xfrm>
            <a:off x="398734" y="1069835"/>
            <a:ext cx="11425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Horizontal/Vertical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channel estimations at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location are calculated (where the sufﬁx (</a:t>
            </a:r>
            <a:r>
              <a:rPr lang="en-US" dirty="0" err="1"/>
              <a:t>i</a:t>
            </a:r>
            <a:r>
              <a:rPr lang="en-US" dirty="0"/>
              <a:t>, j) represents a target pixel) 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D131FE-2521-DA96-97E8-BE8AC6B6A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1790153"/>
            <a:ext cx="6779492" cy="12038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0A386D-4B18-3404-B55E-532DC3FCEBE3}"/>
              </a:ext>
            </a:extLst>
          </p:cNvPr>
          <p:cNvSpPr txBox="1"/>
          <p:nvPr/>
        </p:nvSpPr>
        <p:spPr>
          <a:xfrm>
            <a:off x="407970" y="5021851"/>
            <a:ext cx="11425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Estimations with 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 pixels are calculated in the same manner, simply by replacing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with </a:t>
            </a:r>
            <a:r>
              <a:rPr lang="en-US" dirty="0">
                <a:solidFill>
                  <a:srgbClr val="00B0F0"/>
                </a:solidFill>
              </a:rPr>
              <a:t>Blue</a:t>
            </a:r>
            <a:r>
              <a:rPr lang="en-US" dirty="0"/>
              <a:t> in the formulas above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5A2242-823D-B4F5-8F1E-A6E3A77B0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06" y="3531214"/>
            <a:ext cx="7211431" cy="638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B66060-4F2E-8DFC-0E47-F32909109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11" y="4312613"/>
            <a:ext cx="6954220" cy="4572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BB706D-FE79-B918-095D-B778BBA27565}"/>
              </a:ext>
            </a:extLst>
          </p:cNvPr>
          <p:cNvSpPr txBox="1"/>
          <p:nvPr/>
        </p:nvSpPr>
        <p:spPr>
          <a:xfrm>
            <a:off x="380270" y="3277342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Horizontal /Vertical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channel estimations at </a:t>
            </a:r>
            <a:r>
              <a:rPr lang="en-US" dirty="0">
                <a:solidFill>
                  <a:srgbClr val="00B050"/>
                </a:solidFill>
              </a:rPr>
              <a:t>Green </a:t>
            </a:r>
            <a:r>
              <a:rPr lang="en-US" dirty="0"/>
              <a:t>location are calculated 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02555E-332B-574A-4595-8A6B74D4D380}"/>
              </a:ext>
            </a:extLst>
          </p:cNvPr>
          <p:cNvSpPr/>
          <p:nvPr/>
        </p:nvSpPr>
        <p:spPr>
          <a:xfrm>
            <a:off x="844711" y="3763150"/>
            <a:ext cx="7082826" cy="114222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449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85B9-08C7-D135-F7FD-CB9B0480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EA706-7262-8D2D-EBE4-37D6D8EE5FC8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Self-Improvement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E9604-29EE-C1A2-D327-D1C67C2B7541}"/>
              </a:ext>
            </a:extLst>
          </p:cNvPr>
          <p:cNvSpPr txBox="1"/>
          <p:nvPr/>
        </p:nvSpPr>
        <p:spPr>
          <a:xfrm>
            <a:off x="243840" y="970441"/>
            <a:ext cx="11425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Case 1: The </a:t>
            </a:r>
            <a:r>
              <a:rPr lang="en-US" b="1" dirty="0"/>
              <a:t>Vertical</a:t>
            </a:r>
            <a:r>
              <a:rPr lang="en-US" dirty="0"/>
              <a:t> Weight + The </a:t>
            </a:r>
            <a:r>
              <a:rPr lang="en-US" b="1" dirty="0"/>
              <a:t>Horizontal</a:t>
            </a:r>
            <a:r>
              <a:rPr lang="en-US" dirty="0"/>
              <a:t> Weight &gt; The </a:t>
            </a:r>
            <a:r>
              <a:rPr lang="en-US" b="1" dirty="0"/>
              <a:t>Diagonal</a:t>
            </a:r>
            <a:r>
              <a:rPr lang="en-US" dirty="0"/>
              <a:t> Weight</a:t>
            </a:r>
          </a:p>
          <a:p>
            <a:pPr marL="800100" lvl="1" indent="-342900" latinLnBrk="0">
              <a:buFont typeface="Wingdings" panose="05000000000000000000" pitchFamily="2" charset="2"/>
              <a:buChar char="l"/>
            </a:pPr>
            <a:r>
              <a:rPr lang="en-US" dirty="0"/>
              <a:t>Case 1.1: The </a:t>
            </a:r>
            <a:r>
              <a:rPr lang="en-US" b="1" dirty="0"/>
              <a:t>Vertical</a:t>
            </a:r>
            <a:r>
              <a:rPr lang="en-US" dirty="0"/>
              <a:t> Weight &gt; The </a:t>
            </a:r>
            <a:r>
              <a:rPr lang="en-US" b="1" dirty="0"/>
              <a:t>Horizontal</a:t>
            </a:r>
            <a:r>
              <a:rPr lang="en-US" dirty="0"/>
              <a:t> Weight </a:t>
            </a:r>
          </a:p>
          <a:p>
            <a:pPr marL="800100" lvl="1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marL="800100" lvl="1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marL="800100" lvl="1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marL="800100" lvl="1" indent="-342900" latinLnBrk="0">
              <a:buFont typeface="Wingdings" panose="05000000000000000000" pitchFamily="2" charset="2"/>
              <a:buChar char="l"/>
            </a:pPr>
            <a:r>
              <a:rPr lang="en-US" dirty="0"/>
              <a:t>Case 1.2: The </a:t>
            </a:r>
            <a:r>
              <a:rPr lang="en-US" b="1" dirty="0"/>
              <a:t>Vertical</a:t>
            </a:r>
            <a:r>
              <a:rPr lang="en-US" dirty="0"/>
              <a:t> Weight &lt; The </a:t>
            </a:r>
            <a:r>
              <a:rPr lang="en-US" b="1" dirty="0"/>
              <a:t>Horizontal</a:t>
            </a:r>
            <a:r>
              <a:rPr lang="en-US" dirty="0"/>
              <a:t> Weight</a:t>
            </a:r>
          </a:p>
          <a:p>
            <a:pPr marL="800100" lvl="1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marL="800100" lvl="1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marL="800100" lvl="1" indent="-342900" latinLnBrk="0">
              <a:buFont typeface="Wingdings" panose="05000000000000000000" pitchFamily="2" charset="2"/>
              <a:buChar char="l"/>
            </a:pPr>
            <a:endParaRPr lang="en-US" dirty="0"/>
          </a:p>
          <a:p>
            <a:pPr marL="800100" lvl="1" indent="-342900" latinLnBrk="0">
              <a:buFont typeface="Wingdings" panose="05000000000000000000" pitchFamily="2" charset="2"/>
              <a:buChar char="l"/>
            </a:pPr>
            <a:r>
              <a:rPr lang="en-US" dirty="0"/>
              <a:t>Case 1.3: The </a:t>
            </a:r>
            <a:r>
              <a:rPr lang="en-US" b="1" dirty="0"/>
              <a:t>Vertical</a:t>
            </a:r>
            <a:r>
              <a:rPr lang="en-US" dirty="0"/>
              <a:t> Weight = The </a:t>
            </a:r>
            <a:r>
              <a:rPr lang="en-US" b="1" dirty="0"/>
              <a:t>Horizontal</a:t>
            </a:r>
            <a:r>
              <a:rPr lang="en-US" dirty="0"/>
              <a:t> Weight</a:t>
            </a:r>
          </a:p>
          <a:p>
            <a:pPr lvl="1" latinLnBrk="0"/>
            <a:endParaRPr lang="en-US" dirty="0"/>
          </a:p>
          <a:p>
            <a:pPr lvl="1" latinLnBrk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6BC383-95E0-EEFC-D60F-66BF222A320E}"/>
                  </a:ext>
                </a:extLst>
              </p:cNvPr>
              <p:cNvSpPr txBox="1"/>
              <p:nvPr/>
            </p:nvSpPr>
            <p:spPr>
              <a:xfrm>
                <a:off x="509570" y="1616772"/>
                <a:ext cx="11669730" cy="6419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6BC383-95E0-EEFC-D60F-66BF222A3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70" y="1616772"/>
                <a:ext cx="11669730" cy="641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C35A00-3938-5093-4E51-D46A875376CE}"/>
                  </a:ext>
                </a:extLst>
              </p:cNvPr>
              <p:cNvSpPr txBox="1"/>
              <p:nvPr/>
            </p:nvSpPr>
            <p:spPr>
              <a:xfrm>
                <a:off x="509570" y="2731306"/>
                <a:ext cx="11669730" cy="64197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C35A00-3938-5093-4E51-D46A87537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70" y="2731306"/>
                <a:ext cx="11669730" cy="6419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AF96FC-F8A6-C204-5279-B6132452E77B}"/>
                  </a:ext>
                </a:extLst>
              </p:cNvPr>
              <p:cNvSpPr txBox="1"/>
              <p:nvPr/>
            </p:nvSpPr>
            <p:spPr>
              <a:xfrm>
                <a:off x="522270" y="3845840"/>
                <a:ext cx="9669780" cy="634726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AF96FC-F8A6-C204-5279-B6132452E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70" y="3845840"/>
                <a:ext cx="9669780" cy="6347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8C5E3C1-BD9F-8323-1B18-336AD681A342}"/>
              </a:ext>
            </a:extLst>
          </p:cNvPr>
          <p:cNvSpPr txBox="1"/>
          <p:nvPr/>
        </p:nvSpPr>
        <p:spPr>
          <a:xfrm>
            <a:off x="243840" y="4503765"/>
            <a:ext cx="1142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Wingdings" panose="05000000000000000000" pitchFamily="2" charset="2"/>
              <a:buChar char="l"/>
            </a:pPr>
            <a:r>
              <a:rPr lang="en-US" dirty="0"/>
              <a:t>Case 2: The </a:t>
            </a:r>
            <a:r>
              <a:rPr lang="en-US" b="1" dirty="0"/>
              <a:t>Vertical</a:t>
            </a:r>
            <a:r>
              <a:rPr lang="en-US" dirty="0"/>
              <a:t> Weight + The </a:t>
            </a:r>
            <a:r>
              <a:rPr lang="en-US" b="1" dirty="0"/>
              <a:t>Horizontal</a:t>
            </a:r>
            <a:r>
              <a:rPr lang="en-US" dirty="0"/>
              <a:t> Weight &lt; The </a:t>
            </a:r>
            <a:r>
              <a:rPr lang="en-US" b="1" dirty="0"/>
              <a:t>Diagonal</a:t>
            </a:r>
            <a:r>
              <a:rPr lang="en-US" dirty="0"/>
              <a:t> Weight</a:t>
            </a:r>
          </a:p>
          <a:p>
            <a:pPr lvl="1" latinLnBrk="0"/>
            <a:endParaRPr lang="en-US" dirty="0"/>
          </a:p>
          <a:p>
            <a:pPr lvl="1" latinLnBrk="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E57C1-2B72-FD96-4A10-0C6F842799E5}"/>
                  </a:ext>
                </a:extLst>
              </p:cNvPr>
              <p:cNvSpPr txBox="1"/>
              <p:nvPr/>
            </p:nvSpPr>
            <p:spPr>
              <a:xfrm>
                <a:off x="522270" y="4940437"/>
                <a:ext cx="9669780" cy="634726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𝑆𝑊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𝑁𝐸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E57C1-2B72-FD96-4A10-0C6F8427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70" y="4940437"/>
                <a:ext cx="9669780" cy="6347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170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F901-CBD0-6184-13E1-FE8443DF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0581C0-E12C-738D-871E-545BFA958A7D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Kodak dataset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Several hats on a wall&#10;&#10;AI-generated content may be incorrect.">
            <a:extLst>
              <a:ext uri="{FF2B5EF4-FFF2-40B4-BE49-F238E27FC236}">
                <a16:creationId xmlns:a16="http://schemas.microsoft.com/office/drawing/2014/main" id="{2C405BD1-E5FF-CBCD-57CD-A99EB2E8F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7" t="17912" r="67309" b="50000"/>
          <a:stretch>
            <a:fillRect/>
          </a:stretch>
        </p:blipFill>
        <p:spPr>
          <a:xfrm>
            <a:off x="1457548" y="1075222"/>
            <a:ext cx="4205280" cy="5095450"/>
          </a:xfrm>
          <a:custGeom>
            <a:avLst/>
            <a:gdLst>
              <a:gd name="connsiteX0" fmla="*/ 0 w 1291472"/>
              <a:gd name="connsiteY0" fmla="*/ 0 h 1564850"/>
              <a:gd name="connsiteX1" fmla="*/ 1291472 w 1291472"/>
              <a:gd name="connsiteY1" fmla="*/ 0 h 1564850"/>
              <a:gd name="connsiteX2" fmla="*/ 1291472 w 1291472"/>
              <a:gd name="connsiteY2" fmla="*/ 1564850 h 1564850"/>
              <a:gd name="connsiteX3" fmla="*/ 0 w 1291472"/>
              <a:gd name="connsiteY3" fmla="*/ 1564850 h 156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472" h="1564850">
                <a:moveTo>
                  <a:pt x="0" y="0"/>
                </a:moveTo>
                <a:lnTo>
                  <a:pt x="1291472" y="0"/>
                </a:lnTo>
                <a:lnTo>
                  <a:pt x="1291472" y="1564850"/>
                </a:lnTo>
                <a:lnTo>
                  <a:pt x="0" y="156485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3B81E-32BD-AA9B-736C-57996675416E}"/>
              </a:ext>
            </a:extLst>
          </p:cNvPr>
          <p:cNvSpPr txBox="1"/>
          <p:nvPr/>
        </p:nvSpPr>
        <p:spPr>
          <a:xfrm>
            <a:off x="1964659" y="6184440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Kodim03 Eight-Directional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154AB-551F-7A95-638F-491A58C073E4}"/>
              </a:ext>
            </a:extLst>
          </p:cNvPr>
          <p:cNvSpPr/>
          <p:nvPr/>
        </p:nvSpPr>
        <p:spPr>
          <a:xfrm>
            <a:off x="2403627" y="3082606"/>
            <a:ext cx="827988" cy="10652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Several hats on a wall&#10;&#10;AI-generated content may be incorrect.">
            <a:extLst>
              <a:ext uri="{FF2B5EF4-FFF2-40B4-BE49-F238E27FC236}">
                <a16:creationId xmlns:a16="http://schemas.microsoft.com/office/drawing/2014/main" id="{E0DBBD7D-7949-9504-1D87-259D9223C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7" t="17912" r="67309" b="50000"/>
          <a:stretch>
            <a:fillRect/>
          </a:stretch>
        </p:blipFill>
        <p:spPr>
          <a:xfrm>
            <a:off x="6529172" y="1075222"/>
            <a:ext cx="4205280" cy="5095450"/>
          </a:xfrm>
          <a:custGeom>
            <a:avLst/>
            <a:gdLst>
              <a:gd name="connsiteX0" fmla="*/ 0 w 1291472"/>
              <a:gd name="connsiteY0" fmla="*/ 0 h 1564850"/>
              <a:gd name="connsiteX1" fmla="*/ 1291472 w 1291472"/>
              <a:gd name="connsiteY1" fmla="*/ 0 h 1564850"/>
              <a:gd name="connsiteX2" fmla="*/ 1291472 w 1291472"/>
              <a:gd name="connsiteY2" fmla="*/ 1564850 h 1564850"/>
              <a:gd name="connsiteX3" fmla="*/ 0 w 1291472"/>
              <a:gd name="connsiteY3" fmla="*/ 1564850 h 156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472" h="1564850">
                <a:moveTo>
                  <a:pt x="0" y="0"/>
                </a:moveTo>
                <a:lnTo>
                  <a:pt x="1291472" y="0"/>
                </a:lnTo>
                <a:lnTo>
                  <a:pt x="1291472" y="1564850"/>
                </a:lnTo>
                <a:lnTo>
                  <a:pt x="0" y="1564850"/>
                </a:lnTo>
                <a:close/>
              </a:path>
            </a:pathLst>
          </a:cu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8DED76-EAE3-0D1D-8E08-08D9C68BD8A3}"/>
              </a:ext>
            </a:extLst>
          </p:cNvPr>
          <p:cNvSpPr txBox="1"/>
          <p:nvPr/>
        </p:nvSpPr>
        <p:spPr>
          <a:xfrm>
            <a:off x="6344833" y="6155219"/>
            <a:ext cx="472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Kodim03 Improvement Eight-Directional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910D4-A278-5C1C-6740-7625AA3E049E}"/>
              </a:ext>
            </a:extLst>
          </p:cNvPr>
          <p:cNvSpPr/>
          <p:nvPr/>
        </p:nvSpPr>
        <p:spPr>
          <a:xfrm>
            <a:off x="7475251" y="3082606"/>
            <a:ext cx="827988" cy="10652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134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A3BA-9BDF-C806-5868-392B8CF50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D7145-374A-AE19-13D9-ECF56151FCC1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Kodak dataset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 descr="A brick building with red shutters&#10;&#10;AI-generated content may be incorrect.">
            <a:extLst>
              <a:ext uri="{FF2B5EF4-FFF2-40B4-BE49-F238E27FC236}">
                <a16:creationId xmlns:a16="http://schemas.microsoft.com/office/drawing/2014/main" id="{8AF0CBB7-1ADD-3B48-EF01-E54961B9D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5" t="46037" r="29020" b="21875"/>
          <a:stretch>
            <a:fillRect/>
          </a:stretch>
        </p:blipFill>
        <p:spPr>
          <a:xfrm>
            <a:off x="1800108" y="1028777"/>
            <a:ext cx="4252536" cy="5152710"/>
          </a:xfrm>
          <a:custGeom>
            <a:avLst/>
            <a:gdLst>
              <a:gd name="connsiteX0" fmla="*/ 0 w 1291472"/>
              <a:gd name="connsiteY0" fmla="*/ 0 h 1564850"/>
              <a:gd name="connsiteX1" fmla="*/ 1291472 w 1291472"/>
              <a:gd name="connsiteY1" fmla="*/ 0 h 1564850"/>
              <a:gd name="connsiteX2" fmla="*/ 1291472 w 1291472"/>
              <a:gd name="connsiteY2" fmla="*/ 1564850 h 1564850"/>
              <a:gd name="connsiteX3" fmla="*/ 0 w 1291472"/>
              <a:gd name="connsiteY3" fmla="*/ 1564850 h 156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472" h="1564850">
                <a:moveTo>
                  <a:pt x="0" y="0"/>
                </a:moveTo>
                <a:lnTo>
                  <a:pt x="1291472" y="0"/>
                </a:lnTo>
                <a:lnTo>
                  <a:pt x="1291472" y="1564850"/>
                </a:lnTo>
                <a:lnTo>
                  <a:pt x="0" y="1564850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89CF7B-7CD3-3E30-791E-1330B6EFE338}"/>
              </a:ext>
            </a:extLst>
          </p:cNvPr>
          <p:cNvSpPr txBox="1"/>
          <p:nvPr/>
        </p:nvSpPr>
        <p:spPr>
          <a:xfrm>
            <a:off x="6547520" y="6184440"/>
            <a:ext cx="472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Kodim01 Improvement Eight-Directional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88FED1-FA39-9265-55AA-13B6BBD8E29D}"/>
              </a:ext>
            </a:extLst>
          </p:cNvPr>
          <p:cNvSpPr txBox="1"/>
          <p:nvPr/>
        </p:nvSpPr>
        <p:spPr>
          <a:xfrm>
            <a:off x="2483873" y="6169301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Kodim01 Eight-Directional </a:t>
            </a:r>
          </a:p>
        </p:txBody>
      </p:sp>
      <p:pic>
        <p:nvPicPr>
          <p:cNvPr id="9" name="Picture 8" descr="A brick building with red shutters&#10;&#10;AI-generated content may be incorrect.">
            <a:extLst>
              <a:ext uri="{FF2B5EF4-FFF2-40B4-BE49-F238E27FC236}">
                <a16:creationId xmlns:a16="http://schemas.microsoft.com/office/drawing/2014/main" id="{D38B64A3-A4F7-2DB5-33B6-F16FA08FD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0" t="46590" r="29209" b="21102"/>
          <a:stretch>
            <a:fillRect/>
          </a:stretch>
        </p:blipFill>
        <p:spPr>
          <a:xfrm>
            <a:off x="6667091" y="1031131"/>
            <a:ext cx="4009769" cy="5140524"/>
          </a:xfrm>
          <a:custGeom>
            <a:avLst/>
            <a:gdLst>
              <a:gd name="connsiteX0" fmla="*/ 0 w 1229032"/>
              <a:gd name="connsiteY0" fmla="*/ 0 h 1575619"/>
              <a:gd name="connsiteX1" fmla="*/ 1229032 w 1229032"/>
              <a:gd name="connsiteY1" fmla="*/ 0 h 1575619"/>
              <a:gd name="connsiteX2" fmla="*/ 1229032 w 1229032"/>
              <a:gd name="connsiteY2" fmla="*/ 1575619 h 1575619"/>
              <a:gd name="connsiteX3" fmla="*/ 0 w 1229032"/>
              <a:gd name="connsiteY3" fmla="*/ 1575619 h 157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032" h="1575619">
                <a:moveTo>
                  <a:pt x="0" y="0"/>
                </a:moveTo>
                <a:lnTo>
                  <a:pt x="1229032" y="0"/>
                </a:lnTo>
                <a:lnTo>
                  <a:pt x="1229032" y="1575619"/>
                </a:lnTo>
                <a:lnTo>
                  <a:pt x="0" y="157561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47482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A63D5-F7CA-2E80-7E8A-A2F69853B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A904E-279B-ED1E-5840-E4EC28246E6C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cs typeface="tahoma" panose="020B0604030504040204" pitchFamily="34" charset="0"/>
              </a:rPr>
              <a:t>Result of Kodak dataset</a:t>
            </a:r>
            <a:endParaRPr lang="ko-KR" altLang="en-US" sz="32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C870F22D-8165-61C1-9856-956F9BB8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6" t="58704" r="18295" b="30355"/>
          <a:stretch>
            <a:fillRect/>
          </a:stretch>
        </p:blipFill>
        <p:spPr>
          <a:xfrm>
            <a:off x="1128661" y="1101622"/>
            <a:ext cx="4648200" cy="4654755"/>
          </a:xfrm>
          <a:custGeom>
            <a:avLst/>
            <a:gdLst>
              <a:gd name="connsiteX0" fmla="*/ 0 w 749300"/>
              <a:gd name="connsiteY0" fmla="*/ 0 h 774700"/>
              <a:gd name="connsiteX1" fmla="*/ 749300 w 749300"/>
              <a:gd name="connsiteY1" fmla="*/ 0 h 774700"/>
              <a:gd name="connsiteX2" fmla="*/ 749300 w 749300"/>
              <a:gd name="connsiteY2" fmla="*/ 774700 h 774700"/>
              <a:gd name="connsiteX3" fmla="*/ 0 w 749300"/>
              <a:gd name="connsiteY3" fmla="*/ 77470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00" h="774700">
                <a:moveTo>
                  <a:pt x="0" y="0"/>
                </a:moveTo>
                <a:lnTo>
                  <a:pt x="749300" y="0"/>
                </a:lnTo>
                <a:lnTo>
                  <a:pt x="749300" y="774700"/>
                </a:lnTo>
                <a:lnTo>
                  <a:pt x="0" y="774700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601E47-7EC1-FB97-2DEA-3C4A8B4D90D8}"/>
              </a:ext>
            </a:extLst>
          </p:cNvPr>
          <p:cNvSpPr txBox="1"/>
          <p:nvPr/>
        </p:nvSpPr>
        <p:spPr>
          <a:xfrm>
            <a:off x="6595382" y="5877249"/>
            <a:ext cx="472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Improvement Eight-Directional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3F73B-DCDB-20B3-E698-DE9357DA7EAE}"/>
              </a:ext>
            </a:extLst>
          </p:cNvPr>
          <p:cNvSpPr txBox="1"/>
          <p:nvPr/>
        </p:nvSpPr>
        <p:spPr>
          <a:xfrm>
            <a:off x="1872456" y="5877249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Kodim19 Eight-Directional</a:t>
            </a:r>
          </a:p>
        </p:txBody>
      </p:sp>
      <p:pic>
        <p:nvPicPr>
          <p:cNvPr id="8" name="Picture 7" descr="A lighthouse with a white fence&#10;&#10;AI-generated content may be incorrect.">
            <a:extLst>
              <a:ext uri="{FF2B5EF4-FFF2-40B4-BE49-F238E27FC236}">
                <a16:creationId xmlns:a16="http://schemas.microsoft.com/office/drawing/2014/main" id="{206B4953-50C8-E979-40AE-4B6871DF0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7" t="56693" r="17948" b="30977"/>
          <a:stretch>
            <a:fillRect/>
          </a:stretch>
        </p:blipFill>
        <p:spPr>
          <a:xfrm>
            <a:off x="6595382" y="1101621"/>
            <a:ext cx="4654755" cy="4654755"/>
          </a:xfrm>
          <a:custGeom>
            <a:avLst/>
            <a:gdLst>
              <a:gd name="connsiteX0" fmla="*/ 0 w 845574"/>
              <a:gd name="connsiteY0" fmla="*/ 0 h 845574"/>
              <a:gd name="connsiteX1" fmla="*/ 845574 w 845574"/>
              <a:gd name="connsiteY1" fmla="*/ 0 h 845574"/>
              <a:gd name="connsiteX2" fmla="*/ 845574 w 845574"/>
              <a:gd name="connsiteY2" fmla="*/ 845574 h 845574"/>
              <a:gd name="connsiteX3" fmla="*/ 0 w 845574"/>
              <a:gd name="connsiteY3" fmla="*/ 845574 h 8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574" h="845574">
                <a:moveTo>
                  <a:pt x="0" y="0"/>
                </a:moveTo>
                <a:lnTo>
                  <a:pt x="845574" y="0"/>
                </a:lnTo>
                <a:lnTo>
                  <a:pt x="845574" y="845574"/>
                </a:lnTo>
                <a:lnTo>
                  <a:pt x="0" y="84557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061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AB4CA-7BC3-AF49-41D9-02D2A4464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2C1F4-145B-2AB2-EA56-55B00A3844D0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Hamilton and Adam’s Interpolation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D8BB4-67AE-DE83-0676-D86B8F94892E}"/>
              </a:ext>
            </a:extLst>
          </p:cNvPr>
          <p:cNvSpPr txBox="1"/>
          <p:nvPr/>
        </p:nvSpPr>
        <p:spPr>
          <a:xfrm>
            <a:off x="398734" y="1069835"/>
            <a:ext cx="1142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/>
              <a:t>Horizontal/Vertical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channel estimations at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location are calculated 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E1C9C-7C05-A5CC-9D5E-360833AA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1" y="1439167"/>
            <a:ext cx="6779492" cy="12038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5A77DFED-257D-9BCF-79CE-6CD98A71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2864377"/>
            <a:ext cx="5264728" cy="35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7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C60B2-9A82-091A-49FE-D7924822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5FBFD2-FF60-C9AB-6762-31028202C0A7}"/>
              </a:ext>
            </a:extLst>
          </p:cNvPr>
          <p:cNvSpPr txBox="1"/>
          <p:nvPr/>
        </p:nvSpPr>
        <p:spPr>
          <a:xfrm>
            <a:off x="243840" y="304228"/>
            <a:ext cx="10822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Guided Filter</a:t>
            </a:r>
            <a:endParaRPr lang="ko-KR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CF119-8222-5D83-D445-215A0263A76F}"/>
              </a:ext>
            </a:extLst>
          </p:cNvPr>
          <p:cNvSpPr txBox="1"/>
          <p:nvPr/>
        </p:nvSpPr>
        <p:spPr>
          <a:xfrm>
            <a:off x="398734" y="1069835"/>
            <a:ext cx="1142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guided filter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Edge-preserving smoothing"/>
              </a:rPr>
              <a:t>edge-preserving smoothing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image filter.</a:t>
            </a:r>
          </a:p>
          <a:p>
            <a:pPr marL="342900" indent="-342900" algn="just" latinLnBrk="0">
              <a:buFont typeface="Wingdings" panose="05000000000000000000" pitchFamily="2" charset="2"/>
              <a:buChar char="l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Tentative Estimation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Red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with the guide image </a:t>
            </a:r>
            <a:r>
              <a:rPr lang="en-US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Green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can show as the formula below (Tentative Estimate of </a:t>
            </a: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</a:rPr>
              <a:t>Blue</a:t>
            </a:r>
            <a:r>
              <a:rPr lang="en-US" dirty="0">
                <a:latin typeface="Arial" panose="020B0604020202020204" pitchFamily="34" charset="0"/>
              </a:rPr>
              <a:t>, and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</a:rPr>
              <a:t>Green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</a:rPr>
              <a:t>are conduct the same manner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6FBE0B66-3F48-32A0-08E3-346D41324D42}"/>
              </a:ext>
            </a:extLst>
          </p:cNvPr>
          <p:cNvSpPr/>
          <p:nvPr/>
        </p:nvSpPr>
        <p:spPr>
          <a:xfrm>
            <a:off x="5447939" y="2242271"/>
            <a:ext cx="699539" cy="47631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334DA-5E7D-F7B8-6BA1-77B6DB5C7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05" y="2242271"/>
            <a:ext cx="4639322" cy="4763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C9DDD-8B4A-2F76-7A50-DBE306B1F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371" y="2173997"/>
            <a:ext cx="4156806" cy="6128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" name="Picture 29" descr="A diagram of a diagram&#10;&#10;AI-generated content may be incorrect.">
            <a:extLst>
              <a:ext uri="{FF2B5EF4-FFF2-40B4-BE49-F238E27FC236}">
                <a16:creationId xmlns:a16="http://schemas.microsoft.com/office/drawing/2014/main" id="{B27F0151-B551-9964-ECAD-B725F9F985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5" y="2967693"/>
            <a:ext cx="9748132" cy="32919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852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02DAB4954D9464397D04C9F353C094A" ma:contentTypeVersion="14" ma:contentTypeDescription="새 문서를 만듭니다." ma:contentTypeScope="" ma:versionID="9d5e63fa94f47e9b65689a618ccdaf4c">
  <xsd:schema xmlns:xsd="http://www.w3.org/2001/XMLSchema" xmlns:xs="http://www.w3.org/2001/XMLSchema" xmlns:p="http://schemas.microsoft.com/office/2006/metadata/properties" xmlns:ns2="dea52791-33a5-4e1c-820f-d02d5be9c814" xmlns:ns3="63a0897a-9049-4b69-ab15-9ea439e739c0" targetNamespace="http://schemas.microsoft.com/office/2006/metadata/properties" ma:root="true" ma:fieldsID="008140f84d6810e3180e3d20db7325c0" ns2:_="" ns3:_="">
    <xsd:import namespace="dea52791-33a5-4e1c-820f-d02d5be9c814"/>
    <xsd:import namespace="63a0897a-9049-4b69-ab15-9ea439e739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a52791-33a5-4e1c-820f-d02d5be9c8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f88c082-7752-420c-a602-8676113c2d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0897a-9049-4b69-ab15-9ea439e739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2240898c-fb56-4a58-b36b-203e4db9f404}" ma:internalName="TaxCatchAll" ma:showField="CatchAllData" ma:web="63a0897a-9049-4b69-ab15-9ea439e739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3a0897a-9049-4b69-ab15-9ea439e739c0" xsi:nil="true"/>
    <lcf76f155ced4ddcb4097134ff3c332f xmlns="dea52791-33a5-4e1c-820f-d02d5be9c81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412AE2-1725-40B1-B02E-AC125EDA47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a52791-33a5-4e1c-820f-d02d5be9c814"/>
    <ds:schemaRef ds:uri="63a0897a-9049-4b69-ab15-9ea439e739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2B0159-4588-41B8-9294-B4384D0A0FC9}">
  <ds:schemaRefs>
    <ds:schemaRef ds:uri="63a0897a-9049-4b69-ab15-9ea439e739c0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dea52791-33a5-4e1c-820f-d02d5be9c814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CA3CEC2-6A23-4BF4-A3B5-E7539D1F59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33229</TotalTime>
  <Words>4833</Words>
  <Application>Microsoft Office PowerPoint</Application>
  <PresentationFormat>Widescreen</PresentationFormat>
  <Paragraphs>1165</Paragraphs>
  <Slides>73</Slides>
  <Notes>60</Notes>
  <HiddenSlides>6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8" baseType="lpstr">
      <vt:lpstr>Malgun Gothic</vt:lpstr>
      <vt:lpstr>Malgun Gothic</vt:lpstr>
      <vt:lpstr>Malgun Gothic (Body)</vt:lpstr>
      <vt:lpstr>Aptos</vt:lpstr>
      <vt:lpstr>Aptos Narrow</vt:lpstr>
      <vt:lpstr>Arial</vt:lpstr>
      <vt:lpstr>Berlin Sans FB Demi</vt:lpstr>
      <vt:lpstr>Calibri</vt:lpstr>
      <vt:lpstr>Cambria Math</vt:lpstr>
      <vt:lpstr>Franklin Gothic Medium</vt:lpstr>
      <vt:lpstr>Segoe UI</vt:lpstr>
      <vt:lpstr>Tahoma</vt:lpstr>
      <vt:lpstr>Tahoma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박석하 (Rudy)</dc:creator>
  <cp:lastModifiedBy>Dinh Hoang Luan</cp:lastModifiedBy>
  <cp:revision>22</cp:revision>
  <dcterms:created xsi:type="dcterms:W3CDTF">2024-10-25T07:15:52Z</dcterms:created>
  <dcterms:modified xsi:type="dcterms:W3CDTF">2025-07-23T00:54:09Z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0x010100502DAB4954D9464397D04C9F353C094A</vt:lpwstr>
  </property>
  <property fmtid="{D5CDD505-2E9C-101B-9397-08002B2CF9AE}" pid="3" name="MediaServiceImageTags">
    <vt:lpwstr/>
  </property>
</Properties>
</file>